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</p:sldMasterIdLst>
  <p:notesMasterIdLst>
    <p:notesMasterId r:id="rId71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9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4.xml"/><Relationship Id="rId42" Type="http://schemas.openxmlformats.org/officeDocument/2006/relationships/slide" Target="slides/slide12.xml"/><Relationship Id="rId47" Type="http://schemas.openxmlformats.org/officeDocument/2006/relationships/slide" Target="slides/slide17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63" Type="http://schemas.openxmlformats.org/officeDocument/2006/relationships/slide" Target="slides/slide33.xml"/><Relationship Id="rId68" Type="http://schemas.openxmlformats.org/officeDocument/2006/relationships/slide" Target="slides/slide38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53" Type="http://schemas.openxmlformats.org/officeDocument/2006/relationships/slide" Target="slides/slide23.xml"/><Relationship Id="rId58" Type="http://schemas.openxmlformats.org/officeDocument/2006/relationships/slide" Target="slides/slide28.xml"/><Relationship Id="rId66" Type="http://schemas.openxmlformats.org/officeDocument/2006/relationships/slide" Target="slides/slide36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6.xml"/><Relationship Id="rId49" Type="http://schemas.openxmlformats.org/officeDocument/2006/relationships/slide" Target="slides/slide19.xml"/><Relationship Id="rId57" Type="http://schemas.openxmlformats.org/officeDocument/2006/relationships/slide" Target="slides/slide27.xml"/><Relationship Id="rId61" Type="http://schemas.openxmlformats.org/officeDocument/2006/relationships/slide" Target="slides/slide3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.xml"/><Relationship Id="rId44" Type="http://schemas.openxmlformats.org/officeDocument/2006/relationships/slide" Target="slides/slide14.xml"/><Relationship Id="rId52" Type="http://schemas.openxmlformats.org/officeDocument/2006/relationships/slide" Target="slides/slide22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43" Type="http://schemas.openxmlformats.org/officeDocument/2006/relationships/slide" Target="slides/slide13.xml"/><Relationship Id="rId48" Type="http://schemas.openxmlformats.org/officeDocument/2006/relationships/slide" Target="slides/slide18.xml"/><Relationship Id="rId56" Type="http://schemas.openxmlformats.org/officeDocument/2006/relationships/slide" Target="slides/slide26.xml"/><Relationship Id="rId64" Type="http://schemas.openxmlformats.org/officeDocument/2006/relationships/slide" Target="slides/slide34.xml"/><Relationship Id="rId69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46" Type="http://schemas.openxmlformats.org/officeDocument/2006/relationships/slide" Target="slides/slide16.xml"/><Relationship Id="rId59" Type="http://schemas.openxmlformats.org/officeDocument/2006/relationships/slide" Target="slides/slide29.xml"/><Relationship Id="rId67" Type="http://schemas.openxmlformats.org/officeDocument/2006/relationships/slide" Target="slides/slide37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54" Type="http://schemas.openxmlformats.org/officeDocument/2006/relationships/slide" Target="slides/slide24.xml"/><Relationship Id="rId62" Type="http://schemas.openxmlformats.org/officeDocument/2006/relationships/slide" Target="slides/slide32.xml"/><Relationship Id="rId70" Type="http://schemas.openxmlformats.org/officeDocument/2006/relationships/slide" Target="slides/slide40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53040" y="769680"/>
            <a:ext cx="5551560" cy="29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IN" sz="3409" b="0" strike="noStrike" spc="-1">
                <a:solidFill>
                  <a:srgbClr val="050505"/>
                </a:solidFill>
                <a:latin typeface="Times New Roman"/>
              </a:rPr>
              <a:t>Click to move the slide</a:t>
            </a: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IN" sz="251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4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612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&lt;header&gt;</a:t>
            </a:r>
          </a:p>
        </p:txBody>
      </p:sp>
      <p:sp>
        <p:nvSpPr>
          <p:cNvPr id="410" name="PlaceHolder 4"/>
          <p:cNvSpPr>
            <a:spLocks noGrp="1"/>
          </p:cNvSpPr>
          <p:nvPr>
            <p:ph type="dt" idx="91"/>
          </p:nvPr>
        </p:nvSpPr>
        <p:spPr>
          <a:xfrm>
            <a:off x="3881520" y="0"/>
            <a:ext cx="297612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</a:p>
        </p:txBody>
      </p:sp>
      <p:sp>
        <p:nvSpPr>
          <p:cNvPr id="411" name="PlaceHolder 5"/>
          <p:cNvSpPr>
            <a:spLocks noGrp="1"/>
          </p:cNvSpPr>
          <p:nvPr>
            <p:ph type="ftr" idx="92"/>
          </p:nvPr>
        </p:nvSpPr>
        <p:spPr>
          <a:xfrm>
            <a:off x="0" y="8686800"/>
            <a:ext cx="297612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&lt;footer&gt;</a:t>
            </a:r>
          </a:p>
        </p:txBody>
      </p:sp>
      <p:sp>
        <p:nvSpPr>
          <p:cNvPr id="412" name="PlaceHolder 6"/>
          <p:cNvSpPr>
            <a:spLocks noGrp="1"/>
          </p:cNvSpPr>
          <p:nvPr>
            <p:ph type="sldNum" idx="93"/>
          </p:nvPr>
        </p:nvSpPr>
        <p:spPr>
          <a:xfrm>
            <a:off x="3881520" y="8686800"/>
            <a:ext cx="297612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3EE246E0-FEA4-4411-B493-60AF12D01A36}" type="slidenum">
              <a:rPr lang="en-IN" sz="14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495FE8-9F23-4053-9FFB-7413A028B98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Logistic regression is an instance of supervised classification in which we know the correct label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(either 0 or 1) for each observation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x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. But what the system produces is an estimate, ^y. We want to learn parameters (meaning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w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and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b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) that make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ˆ for each training observation as close as possible to the true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.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sldNum" idx="10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C35ED8-FCB1-4EB9-8429-B0FDB25FA17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This requires two components. The first is a metric for how close the current label (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ˆ) is to the true gold label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. Rather than measure similarity, we usually talk about the opposite of this: the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distance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between the system output and the gold output, and we call this distance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the </a:t>
            </a:r>
            <a:r>
              <a:rPr lang="en-US" sz="1200" b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loss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 function or the </a:t>
            </a:r>
            <a:r>
              <a:rPr lang="en-US" sz="1200" b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cost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 function. We'll we’ll introduce the loss function that is commonly used for logistic regression and also for neural networks, the cross-entropy loss.</a:t>
            </a:r>
            <a:r>
              <a:rPr sz="1200"/>
              <a:t/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The second thing we need is an optimization algorithm for iteratively updating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the weights so as to minimize this loss function. The standard algorithm for this is gradient descent; we’ll introduce the stochastic gradient descent algorithm in the following section.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sldNum" idx="10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CECE63-F637-402D-993A-1C3867BCDC80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16000" indent="-21600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sldNum" idx="10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C80A5B-B396-47D1-8D09-5EC6FB1EECA3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33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sldNum" idx="10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3CAE1F2-5E5F-4468-93A2-E2948A4A51FE}" type="slidenum">
              <a: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rPr>
              <a:t>35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ldNum" idx="1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09478B-EB10-448D-A0F5-17B3EA293232}" type="slidenum">
              <a: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rPr>
              <a:t>40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364D04B-A695-4636-8AC1-D1EE6DD1372A}" type="slidenum">
              <a: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rPr>
              <a:t>5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prstGeom prst="rect">
            <a:avLst/>
          </a:prstGeom>
          <a:ln w="0">
            <a:noFill/>
          </a:ln>
        </p:spPr>
      </p:sp>
      <p:sp>
        <p:nvSpPr>
          <p:cNvPr id="63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In this lecture we define the Naive Bayes classifier, a basic text classifier that will allow us to introduce many of the fundamental issues in text classification.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ldNum" idx="9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C20A4A-BD3D-453A-AB0C-2A6A0DC5C338}" type="slidenum">
              <a:rPr lang="en-US" sz="1200" b="0" strike="noStrike" spc="-1">
                <a:solidFill>
                  <a:schemeClr val="dk1"/>
                </a:solidFill>
                <a:latin typeface="Lucida Sans"/>
                <a:ea typeface="ＭＳ Ｐゴシック"/>
              </a:rPr>
              <a:t>13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sldNum" idx="9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Lucida Sans"/>
                <a:ea typeface="ＭＳ Ｐ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826011E-6CF7-4A0E-B5E1-79C09ED5CA43}" type="slidenum">
              <a:rPr lang="en-US" sz="1200" b="0" strike="noStrike" spc="-1">
                <a:solidFill>
                  <a:srgbClr val="000000"/>
                </a:solidFill>
                <a:latin typeface="Lucida Sans"/>
                <a:ea typeface="ＭＳ Ｐゴシック"/>
              </a:rPr>
              <a:t>20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90520" y="704880"/>
            <a:ext cx="6264000" cy="352404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We've seen how logistic regression uses the sigmoid function to take weighted features for an input example x and assign it to the class 1 or 0.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The weight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wi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represents how important that input feature is to the classification decision, and can be positive (providing evidence that the in- stance being classified belongs in the positive class) or negative (providing evidence that the instance being classified belongs in the negative class). Thus we might expect in a sentiment task the word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awesome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to have a high positive weight, and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abysmal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to have a very negative weight.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sldNum" idx="9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6F8794-E9E4-46F2-BCDD-1712111B52E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nothing in Eq. 5.3 forces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z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to be a legal probability, that is, to lie between 0 and 1. In fact, since weights are real-valued, the output might even be negative;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z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ranges from −∞ to ∞.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sldNum" idx="9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5630B2B-F580-4B88-B529-3D39D56D5703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The sigmoid function  The 1/1+e^-z (so-named because it looks like an s) is also called the logistic function. It takes a real value and maps it to the range [0, 1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It is nearly linear around 0 but outlier values get squashed toward 0 or 1.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sldNum" idx="10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A65EE6-EBE7-4D91-991B-51EA4632D43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25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We’re almost there. If we apply the sigmoid to the sum of the weighted features, we get a number between 0 and 1. To make it a probability, we just need to make sure that the two cases,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p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(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= 1) and 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p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(</a:t>
            </a:r>
            <a:r>
              <a:rPr lang="en-US" sz="1200" b="0" i="1" strike="noStrike" spc="-1">
                <a:solidFill>
                  <a:schemeClr val="dk1"/>
                </a:solidFill>
                <a:latin typeface="Arial"/>
                <a:ea typeface="ＭＳ Ｐゴシック"/>
              </a:rPr>
              <a:t>y </a:t>
            </a: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= 0), sum to 1. We can do this as follows: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sldNum" idx="10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CA907E3-2602-41D8-B910-7ABBDDC4869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26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Arial"/>
                <a:ea typeface="ＭＳ Ｐゴシック"/>
              </a:rPr>
              <a:t>The sigmoid function has the property 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sldNum" idx="10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53CA89-4803-473F-BAB3-4A687A47B50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80CEF39-DEE8-4A07-9C91-2CA5C4D57B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DB6B44D-7498-49D8-96F7-1FEB4D3FBBE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47F5E8A4-A402-4D70-A2DE-C578B04758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F0266F64-4BE9-4186-8347-0E10B277954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D5FFE32C-7FE2-4387-B4E8-465FBADD0A0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2BAAEB42-4BB5-49B0-81A4-2F9B944DF0C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4EEA1514-1493-449E-A150-E41354F8A6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19504056-59B1-4F8C-85E7-4FF75E2085D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53E13AD2-E5EC-411C-A3E7-E9E82573652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58ABD8C0-C17D-49E7-BB8E-004C76284E6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DCD6206E-6F36-411E-9366-65713999F59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estb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33B6239-7A1B-4EAF-A02D-1AD3FB94DF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52FFCBEA-0AB1-4C73-971A-D60C06693BA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0A7C6ED2-FC92-4474-9E92-1A7F3DD60A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B0D101CC-037D-410D-896A-B4629A32722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9"/>
          </p:nvPr>
        </p:nvSpPr>
        <p:spPr/>
        <p:txBody>
          <a:bodyPr/>
          <a:lstStyle/>
          <a:p>
            <a:fld id="{616207A6-F9F4-4160-98FD-055AC44C9D8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2"/>
          </p:nvPr>
        </p:nvSpPr>
        <p:spPr/>
        <p:txBody>
          <a:bodyPr/>
          <a:lstStyle/>
          <a:p>
            <a:fld id="{31D4B5BE-CDFC-4FE1-9715-1B9FFFB6485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5"/>
          </p:nvPr>
        </p:nvSpPr>
        <p:spPr/>
        <p:txBody>
          <a:bodyPr/>
          <a:lstStyle/>
          <a:p>
            <a:fld id="{2B8EC49E-F1A3-4373-BED1-578447E6C4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FB039541-7D61-44C1-8577-8619217E01E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1"/>
          </p:nvPr>
        </p:nvSpPr>
        <p:spPr/>
        <p:txBody>
          <a:bodyPr/>
          <a:lstStyle/>
          <a:p>
            <a:fld id="{C286DB57-07F6-4536-A5F9-AA85E0DCE37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EBA93783-44EA-4F1F-8CC7-1E438F89DBA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7"/>
          </p:nvPr>
        </p:nvSpPr>
        <p:spPr/>
        <p:txBody>
          <a:bodyPr/>
          <a:lstStyle/>
          <a:p>
            <a:fld id="{866CA8C3-BF26-4821-8701-9182EE9D7F3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1379D5-4E36-4795-88DE-B72B102A18B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DE206A23-69F9-4976-A343-E8D5831A1D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68E88F-D1A2-483E-86FE-FB40F320808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BFF9E88-D82B-45C6-AB0D-314EF069275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3BAAC28-5BC0-46D0-8D54-830A39A69FC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F2AA60D-6B42-46B3-845C-C0AE88550F1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224CE7A-DFD4-48A0-8019-25DE281879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FB8CFCD4-7075-4897-9914-919080F75D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959120" y="261000"/>
            <a:ext cx="9797400" cy="113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r>
              <a:rPr lang="en-IN" sz="3409" b="0" strike="noStrike" spc="-1">
                <a:solidFill>
                  <a:srgbClr val="050505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959120" y="1654200"/>
            <a:ext cx="9797400" cy="3977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Aft>
                <a:spcPts val="1281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2900" b="0" strike="noStrike" spc="-1">
                <a:solidFill>
                  <a:srgbClr val="050505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023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2540" b="0" strike="noStrike" spc="-1">
                <a:solidFill>
                  <a:srgbClr val="050505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763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2180" b="0" strike="noStrike" spc="-1">
                <a:solidFill>
                  <a:srgbClr val="050505"/>
                </a:solid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07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1810" b="0" strike="noStrike" spc="-1">
                <a:solidFill>
                  <a:srgbClr val="050505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52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2190" b="0" strike="noStrike" spc="-1">
                <a:solidFill>
                  <a:srgbClr val="050505"/>
                </a:solid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303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2640" b="0" strike="noStrike" spc="-1">
                <a:solidFill>
                  <a:srgbClr val="050505"/>
                </a:solid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366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50505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1915560" y="6247080"/>
            <a:ext cx="2840400" cy="47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822200" y="6247080"/>
            <a:ext cx="3864600" cy="47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741160" y="6247080"/>
            <a:ext cx="2840400" cy="47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C373E27E-7FF5-4DCF-9E94-ABDD2595351C}" type="slidenum">
              <a:rPr lang="en-IN" sz="14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" name="Elbow Connector 4"/>
          <p:cNvCxnSpPr>
            <a:stCxn id="6" idx="6"/>
            <a:endCxn id="7" idx="2"/>
          </p:cNvCxnSpPr>
          <p:nvPr/>
        </p:nvCxnSpPr>
        <p:spPr>
          <a:xfrm>
            <a:off x="653040" y="370440"/>
            <a:ext cx="871200" cy="360"/>
          </a:xfrm>
          <a:prstGeom prst="bentConnector3">
            <a:avLst>
              <a:gd name="adj1" fmla="val 10334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8" name="Elbow Connector 7"/>
          <p:cNvCxnSpPr>
            <a:stCxn id="9" idx="6"/>
            <a:endCxn id="10" idx="2"/>
          </p:cNvCxnSpPr>
          <p:nvPr/>
        </p:nvCxnSpPr>
        <p:spPr>
          <a:xfrm>
            <a:off x="870840" y="58824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1" name="Elbow Connector 10"/>
          <p:cNvCxnSpPr>
            <a:stCxn id="12" idx="6"/>
            <a:endCxn id="13" idx="2"/>
          </p:cNvCxnSpPr>
          <p:nvPr/>
        </p:nvCxnSpPr>
        <p:spPr>
          <a:xfrm>
            <a:off x="1044720" y="84960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4" name="Elbow Connector 13"/>
          <p:cNvCxnSpPr>
            <a:stCxn id="15" idx="6"/>
            <a:endCxn id="16" idx="2"/>
          </p:cNvCxnSpPr>
          <p:nvPr/>
        </p:nvCxnSpPr>
        <p:spPr>
          <a:xfrm>
            <a:off x="870840" y="15264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17" name="Elbow Connector 16"/>
          <p:cNvCxnSpPr>
            <a:stCxn id="18" idx="6"/>
            <a:endCxn id="19" idx="2"/>
          </p:cNvCxnSpPr>
          <p:nvPr/>
        </p:nvCxnSpPr>
        <p:spPr>
          <a:xfrm>
            <a:off x="1044720" y="115416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0" name="Elbow Connector 19"/>
          <p:cNvCxnSpPr>
            <a:stCxn id="21" idx="6"/>
            <a:endCxn id="22" idx="2"/>
          </p:cNvCxnSpPr>
          <p:nvPr/>
        </p:nvCxnSpPr>
        <p:spPr>
          <a:xfrm rot="10800000">
            <a:off x="653040" y="1633320"/>
            <a:ext cx="870840" cy="360"/>
          </a:xfrm>
          <a:prstGeom prst="bentConnector3">
            <a:avLst>
              <a:gd name="adj1" fmla="val 10339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3" name="Elbow Connector 22"/>
          <p:cNvCxnSpPr>
            <a:stCxn id="24" idx="6"/>
            <a:endCxn id="25" idx="2"/>
          </p:cNvCxnSpPr>
          <p:nvPr/>
        </p:nvCxnSpPr>
        <p:spPr>
          <a:xfrm rot="10800000">
            <a:off x="870480" y="1415520"/>
            <a:ext cx="435960" cy="360"/>
          </a:xfrm>
          <a:prstGeom prst="bentConnector3">
            <a:avLst>
              <a:gd name="adj1" fmla="val 20661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6" name="Elbow Connector 25"/>
          <p:cNvCxnSpPr>
            <a:stCxn id="27" idx="6"/>
            <a:endCxn id="28" idx="2"/>
          </p:cNvCxnSpPr>
          <p:nvPr/>
        </p:nvCxnSpPr>
        <p:spPr>
          <a:xfrm rot="10800000">
            <a:off x="870480" y="1851120"/>
            <a:ext cx="435960" cy="360"/>
          </a:xfrm>
          <a:prstGeom prst="bentConnector3">
            <a:avLst>
              <a:gd name="adj1" fmla="val 20661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29" name="Elbow Connector 28"/>
          <p:cNvCxnSpPr>
            <a:stCxn id="30" idx="6"/>
            <a:endCxn id="31" idx="2"/>
          </p:cNvCxnSpPr>
          <p:nvPr/>
        </p:nvCxnSpPr>
        <p:spPr>
          <a:xfrm rot="10800000">
            <a:off x="1044720" y="211212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32" name="Elbow Connector 31"/>
          <p:cNvCxnSpPr>
            <a:stCxn id="33" idx="6"/>
            <a:endCxn id="34" idx="2"/>
          </p:cNvCxnSpPr>
          <p:nvPr/>
        </p:nvCxnSpPr>
        <p:spPr>
          <a:xfrm rot="10800000">
            <a:off x="1044720" y="241704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35" name="Elbow Connector 34"/>
          <p:cNvCxnSpPr>
            <a:stCxn id="36" idx="6"/>
            <a:endCxn id="37" idx="2"/>
          </p:cNvCxnSpPr>
          <p:nvPr/>
        </p:nvCxnSpPr>
        <p:spPr>
          <a:xfrm>
            <a:off x="653040" y="2895840"/>
            <a:ext cx="871200" cy="360"/>
          </a:xfrm>
          <a:prstGeom prst="bentConnector3">
            <a:avLst>
              <a:gd name="adj1" fmla="val 10334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38" name="Elbow Connector 37"/>
          <p:cNvCxnSpPr>
            <a:stCxn id="39" idx="6"/>
            <a:endCxn id="40" idx="2"/>
          </p:cNvCxnSpPr>
          <p:nvPr/>
        </p:nvCxnSpPr>
        <p:spPr>
          <a:xfrm>
            <a:off x="870840" y="267840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41" name="Elbow Connector 40"/>
          <p:cNvCxnSpPr>
            <a:stCxn id="42" idx="6"/>
            <a:endCxn id="43" idx="2"/>
          </p:cNvCxnSpPr>
          <p:nvPr/>
        </p:nvCxnSpPr>
        <p:spPr>
          <a:xfrm>
            <a:off x="870840" y="312516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44" name="Elbow Connector 43"/>
          <p:cNvCxnSpPr>
            <a:stCxn id="45" idx="6"/>
            <a:endCxn id="46" idx="2"/>
          </p:cNvCxnSpPr>
          <p:nvPr/>
        </p:nvCxnSpPr>
        <p:spPr>
          <a:xfrm>
            <a:off x="1044720" y="338616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47" name="Elbow Connector 46"/>
          <p:cNvCxnSpPr>
            <a:stCxn id="48" idx="6"/>
            <a:endCxn id="49" idx="2"/>
          </p:cNvCxnSpPr>
          <p:nvPr/>
        </p:nvCxnSpPr>
        <p:spPr>
          <a:xfrm>
            <a:off x="1044720" y="369108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50" name="Elbow Connector 49"/>
          <p:cNvCxnSpPr>
            <a:stCxn id="51" idx="6"/>
            <a:endCxn id="52" idx="2"/>
          </p:cNvCxnSpPr>
          <p:nvPr/>
        </p:nvCxnSpPr>
        <p:spPr>
          <a:xfrm rot="10800000">
            <a:off x="653040" y="4169880"/>
            <a:ext cx="870840" cy="360"/>
          </a:xfrm>
          <a:prstGeom prst="bentConnector3">
            <a:avLst>
              <a:gd name="adj1" fmla="val 10339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53" name="Elbow Connector 52"/>
          <p:cNvCxnSpPr>
            <a:stCxn id="54" idx="6"/>
            <a:endCxn id="55" idx="2"/>
          </p:cNvCxnSpPr>
          <p:nvPr/>
        </p:nvCxnSpPr>
        <p:spPr>
          <a:xfrm rot="10800000">
            <a:off x="893160" y="3952440"/>
            <a:ext cx="435960" cy="360"/>
          </a:xfrm>
          <a:prstGeom prst="bentConnector3">
            <a:avLst>
              <a:gd name="adj1" fmla="val 20661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56" name="Elbow Connector 55"/>
          <p:cNvCxnSpPr>
            <a:stCxn id="57" idx="6"/>
            <a:endCxn id="58" idx="2"/>
          </p:cNvCxnSpPr>
          <p:nvPr/>
        </p:nvCxnSpPr>
        <p:spPr>
          <a:xfrm rot="10800000">
            <a:off x="881640" y="439848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59" name="Elbow Connector 58"/>
          <p:cNvCxnSpPr>
            <a:stCxn id="60" idx="6"/>
            <a:endCxn id="61" idx="2"/>
          </p:cNvCxnSpPr>
          <p:nvPr/>
        </p:nvCxnSpPr>
        <p:spPr>
          <a:xfrm rot="10800000">
            <a:off x="1055880" y="4659840"/>
            <a:ext cx="87120" cy="360"/>
          </a:xfrm>
          <a:prstGeom prst="bentConnector3">
            <a:avLst>
              <a:gd name="adj1" fmla="val 103734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62" name="Elbow Connector 61"/>
          <p:cNvCxnSpPr>
            <a:stCxn id="63" idx="6"/>
            <a:endCxn id="64" idx="2"/>
          </p:cNvCxnSpPr>
          <p:nvPr/>
        </p:nvCxnSpPr>
        <p:spPr>
          <a:xfrm rot="10800000">
            <a:off x="1055880" y="4964760"/>
            <a:ext cx="87120" cy="360"/>
          </a:xfrm>
          <a:prstGeom prst="bentConnector3">
            <a:avLst>
              <a:gd name="adj1" fmla="val 103734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65" name="Elbow Connector 64"/>
          <p:cNvCxnSpPr>
            <a:stCxn id="66" idx="6"/>
            <a:endCxn id="67" idx="2"/>
          </p:cNvCxnSpPr>
          <p:nvPr/>
        </p:nvCxnSpPr>
        <p:spPr>
          <a:xfrm>
            <a:off x="664200" y="5443560"/>
            <a:ext cx="871200" cy="360"/>
          </a:xfrm>
          <a:prstGeom prst="bentConnector3">
            <a:avLst>
              <a:gd name="adj1" fmla="val 10334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68" name="Elbow Connector 67"/>
          <p:cNvCxnSpPr>
            <a:stCxn id="69" idx="6"/>
            <a:endCxn id="70" idx="2"/>
          </p:cNvCxnSpPr>
          <p:nvPr/>
        </p:nvCxnSpPr>
        <p:spPr>
          <a:xfrm>
            <a:off x="882000" y="522576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71" name="Elbow Connector 70"/>
          <p:cNvCxnSpPr>
            <a:stCxn id="72" idx="6"/>
            <a:endCxn id="73" idx="2"/>
          </p:cNvCxnSpPr>
          <p:nvPr/>
        </p:nvCxnSpPr>
        <p:spPr>
          <a:xfrm>
            <a:off x="882000" y="566136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74" name="Elbow Connector 73"/>
          <p:cNvCxnSpPr>
            <a:stCxn id="75" idx="6"/>
            <a:endCxn id="76" idx="2"/>
          </p:cNvCxnSpPr>
          <p:nvPr/>
        </p:nvCxnSpPr>
        <p:spPr>
          <a:xfrm>
            <a:off x="1056240" y="592272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77" name="Elbow Connector 76"/>
          <p:cNvCxnSpPr>
            <a:stCxn id="78" idx="6"/>
            <a:endCxn id="79" idx="2"/>
          </p:cNvCxnSpPr>
          <p:nvPr/>
        </p:nvCxnSpPr>
        <p:spPr>
          <a:xfrm>
            <a:off x="1056240" y="6227280"/>
            <a:ext cx="87480" cy="360"/>
          </a:xfrm>
          <a:prstGeom prst="bentConnector3">
            <a:avLst>
              <a:gd name="adj1" fmla="val 103305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80" name="Elbow Connector 79"/>
          <p:cNvCxnSpPr>
            <a:stCxn id="81" idx="6"/>
            <a:endCxn id="82" idx="2"/>
          </p:cNvCxnSpPr>
          <p:nvPr/>
        </p:nvCxnSpPr>
        <p:spPr>
          <a:xfrm rot="10800000">
            <a:off x="663840" y="6706440"/>
            <a:ext cx="871200" cy="360"/>
          </a:xfrm>
          <a:prstGeom prst="bentConnector3">
            <a:avLst>
              <a:gd name="adj1" fmla="val 10334"/>
            </a:avLst>
          </a:prstGeom>
          <a:ln w="18000">
            <a:solidFill>
              <a:srgbClr val="2A6099"/>
            </a:solidFill>
            <a:round/>
          </a:ln>
        </p:spPr>
      </p:cxnSp>
      <p:cxnSp>
        <p:nvCxnSpPr>
          <p:cNvPr id="83" name="Elbow Connector 82"/>
          <p:cNvCxnSpPr>
            <a:stCxn id="84" idx="6"/>
            <a:endCxn id="85" idx="2"/>
          </p:cNvCxnSpPr>
          <p:nvPr/>
        </p:nvCxnSpPr>
        <p:spPr>
          <a:xfrm rot="10800000">
            <a:off x="881640" y="6488640"/>
            <a:ext cx="435600" cy="360"/>
          </a:xfrm>
          <a:prstGeom prst="bentConnector3">
            <a:avLst>
              <a:gd name="adj1" fmla="val 20678"/>
            </a:avLst>
          </a:prstGeom>
          <a:ln w="18000">
            <a:solidFill>
              <a:srgbClr val="2A6099"/>
            </a:solidFill>
            <a:round/>
          </a:ln>
        </p:spPr>
      </p:cxnSp>
      <p:sp>
        <p:nvSpPr>
          <p:cNvPr id="7" name="Oval 6"/>
          <p:cNvSpPr/>
          <p:nvPr/>
        </p:nvSpPr>
        <p:spPr>
          <a:xfrm>
            <a:off x="1523880" y="2613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06080" y="4791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306080" y="435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31840" y="74052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1840" y="10450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 flipH="1">
            <a:off x="1523160" y="152424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Oval 23"/>
          <p:cNvSpPr/>
          <p:nvPr/>
        </p:nvSpPr>
        <p:spPr>
          <a:xfrm flipH="1">
            <a:off x="1305720" y="130644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Oval 26"/>
          <p:cNvSpPr/>
          <p:nvPr/>
        </p:nvSpPr>
        <p:spPr>
          <a:xfrm flipH="1">
            <a:off x="1305720" y="174204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Oval 29"/>
          <p:cNvSpPr/>
          <p:nvPr/>
        </p:nvSpPr>
        <p:spPr>
          <a:xfrm flipH="1">
            <a:off x="1131480" y="200304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Oval 32"/>
          <p:cNvSpPr/>
          <p:nvPr/>
        </p:nvSpPr>
        <p:spPr>
          <a:xfrm flipH="1">
            <a:off x="1131480" y="23079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523880" y="27867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306080" y="256932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306080" y="30160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131840" y="32770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1840" y="358200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Oval 50"/>
          <p:cNvSpPr/>
          <p:nvPr/>
        </p:nvSpPr>
        <p:spPr>
          <a:xfrm flipH="1">
            <a:off x="1523160" y="406080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Oval 53"/>
          <p:cNvSpPr/>
          <p:nvPr/>
        </p:nvSpPr>
        <p:spPr>
          <a:xfrm flipH="1">
            <a:off x="1328400" y="38433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1316880" y="428940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Oval 59"/>
          <p:cNvSpPr/>
          <p:nvPr/>
        </p:nvSpPr>
        <p:spPr>
          <a:xfrm flipH="1">
            <a:off x="1142640" y="45507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Oval 62"/>
          <p:cNvSpPr/>
          <p:nvPr/>
        </p:nvSpPr>
        <p:spPr>
          <a:xfrm flipH="1">
            <a:off x="1142640" y="48556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535040" y="53344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317240" y="51166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317240" y="55522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143360" y="581364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1143360" y="611820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Oval 81"/>
          <p:cNvSpPr/>
          <p:nvPr/>
        </p:nvSpPr>
        <p:spPr>
          <a:xfrm flipH="1">
            <a:off x="446040" y="65973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Oval 84"/>
          <p:cNvSpPr/>
          <p:nvPr/>
        </p:nvSpPr>
        <p:spPr>
          <a:xfrm flipH="1">
            <a:off x="663840" y="63795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5240" y="2613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653040" y="4791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3040" y="435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26920" y="74052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26920" y="104508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Oval 21"/>
          <p:cNvSpPr/>
          <p:nvPr/>
        </p:nvSpPr>
        <p:spPr>
          <a:xfrm flipH="1">
            <a:off x="434880" y="152424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Oval 24"/>
          <p:cNvSpPr/>
          <p:nvPr/>
        </p:nvSpPr>
        <p:spPr>
          <a:xfrm flipH="1">
            <a:off x="652320" y="130644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Oval 27"/>
          <p:cNvSpPr/>
          <p:nvPr/>
        </p:nvSpPr>
        <p:spPr>
          <a:xfrm flipH="1">
            <a:off x="652320" y="174204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Oval 30"/>
          <p:cNvSpPr/>
          <p:nvPr/>
        </p:nvSpPr>
        <p:spPr>
          <a:xfrm flipH="1">
            <a:off x="826560" y="200304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Oval 33"/>
          <p:cNvSpPr/>
          <p:nvPr/>
        </p:nvSpPr>
        <p:spPr>
          <a:xfrm flipH="1">
            <a:off x="826560" y="23079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5240" y="27867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53040" y="256932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53040" y="30160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26920" y="32770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26920" y="358200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Oval 51"/>
          <p:cNvSpPr/>
          <p:nvPr/>
        </p:nvSpPr>
        <p:spPr>
          <a:xfrm flipH="1">
            <a:off x="434880" y="406080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Oval 54"/>
          <p:cNvSpPr/>
          <p:nvPr/>
        </p:nvSpPr>
        <p:spPr>
          <a:xfrm flipH="1">
            <a:off x="675000" y="38433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Oval 57"/>
          <p:cNvSpPr/>
          <p:nvPr/>
        </p:nvSpPr>
        <p:spPr>
          <a:xfrm flipH="1">
            <a:off x="663840" y="428940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Oval 60"/>
          <p:cNvSpPr/>
          <p:nvPr/>
        </p:nvSpPr>
        <p:spPr>
          <a:xfrm flipH="1">
            <a:off x="838080" y="455076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Oval 63"/>
          <p:cNvSpPr/>
          <p:nvPr/>
        </p:nvSpPr>
        <p:spPr>
          <a:xfrm flipH="1">
            <a:off x="838080" y="48556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46400" y="53344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64200" y="51166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64200" y="555228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838440" y="581364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838440" y="6118200"/>
            <a:ext cx="217800" cy="2178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Oval 80"/>
          <p:cNvSpPr/>
          <p:nvPr/>
        </p:nvSpPr>
        <p:spPr>
          <a:xfrm flipH="1">
            <a:off x="1534680" y="65973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Oval 83"/>
          <p:cNvSpPr/>
          <p:nvPr/>
        </p:nvSpPr>
        <p:spPr>
          <a:xfrm flipH="1">
            <a:off x="1316880" y="6379560"/>
            <a:ext cx="217800" cy="2178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36" name="PlaceHolder 6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38" name="PlaceHolder 8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D93EFC4-CFC9-4706-82ED-2ED68982BC26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1EF17C-F516-4388-AA4F-90A31E6E2749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7" name="PlaceHolder 3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A515B8-B655-4B8E-B907-27E811DBE453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1" name="PlaceHolder 4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53" name="PlaceHolder 6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E1608DB-BBF6-4305-8B69-840B4AB80AA0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257" name="PlaceHolder 4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59" name="PlaceHolder 6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48112D-F035-45D4-A8CF-790A795E609A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6" hidden="1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1" name="Rectangle 8" hidden="1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8000" b="0" strike="noStrike" spc="-52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Click to edit Master title style</a:t>
            </a:r>
            <a:endParaRPr lang="en-US" sz="8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dt" idx="43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ftr" idx="44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sldNum" idx="45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C1A1A5C-237A-46C3-8FE3-70375B7528CC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Rectangle 10"/>
          <p:cNvSpPr/>
          <p:nvPr/>
        </p:nvSpPr>
        <p:spPr>
          <a:xfrm rot="16200000">
            <a:off x="-3398760" y="3299400"/>
            <a:ext cx="6857640" cy="259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Rectangle 11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406440" y="167148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lang="en-US" sz="3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06440" y="2311560"/>
            <a:ext cx="5386680" cy="39621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990040" y="167148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lang="en-US" sz="3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5990040" y="2311560"/>
            <a:ext cx="5388840" cy="39621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276" name="PlaceHolder 5"/>
          <p:cNvSpPr>
            <a:spLocks noGrp="1"/>
          </p:cNvSpPr>
          <p:nvPr>
            <p:ph type="dt" idx="46"/>
          </p:nvPr>
        </p:nvSpPr>
        <p:spPr>
          <a:xfrm>
            <a:off x="8331120" y="6273720"/>
            <a:ext cx="264132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77" name="PlaceHolder 6"/>
          <p:cNvSpPr>
            <a:spLocks noGrp="1"/>
          </p:cNvSpPr>
          <p:nvPr>
            <p:ph type="ftr" idx="47"/>
          </p:nvPr>
        </p:nvSpPr>
        <p:spPr>
          <a:xfrm>
            <a:off x="3759120" y="6273720"/>
            <a:ext cx="386028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8" name="PlaceHolder 7"/>
          <p:cNvSpPr>
            <a:spLocks noGrp="1"/>
          </p:cNvSpPr>
          <p:nvPr>
            <p:ph type="sldNum" idx="48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C60129-D236-4221-8844-80DD9329013C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280" name="PlaceHolder 8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406440" y="175248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06440" y="407664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285" name="PlaceHolder 3"/>
          <p:cNvSpPr>
            <a:spLocks noGrp="1"/>
          </p:cNvSpPr>
          <p:nvPr>
            <p:ph type="dt" idx="49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86" name="PlaceHolder 4"/>
          <p:cNvSpPr>
            <a:spLocks noGrp="1"/>
          </p:cNvSpPr>
          <p:nvPr>
            <p:ph type="ftr" idx="50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87" name="PlaceHolder 5"/>
          <p:cNvSpPr>
            <a:spLocks noGrp="1"/>
          </p:cNvSpPr>
          <p:nvPr>
            <p:ph type="sldNum" idx="51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FCD193-07A5-46EF-985F-575F15B3B36C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dt" idx="52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93" name="PlaceHolder 2"/>
          <p:cNvSpPr>
            <a:spLocks noGrp="1"/>
          </p:cNvSpPr>
          <p:nvPr>
            <p:ph type="ftr" idx="53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94" name="PlaceHolder 3"/>
          <p:cNvSpPr>
            <a:spLocks noGrp="1"/>
          </p:cNvSpPr>
          <p:nvPr>
            <p:ph type="sldNum" idx="54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12AE39-7B78-4B87-8281-CEEAB8A4C637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406440" y="167148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lang="en-US" sz="3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06440" y="2311560"/>
            <a:ext cx="5386680" cy="39621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990040" y="167148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lang="en-US" sz="3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5990040" y="2311560"/>
            <a:ext cx="5388840" cy="39621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01" name="PlaceHolder 5"/>
          <p:cNvSpPr>
            <a:spLocks noGrp="1"/>
          </p:cNvSpPr>
          <p:nvPr>
            <p:ph type="dt" idx="55"/>
          </p:nvPr>
        </p:nvSpPr>
        <p:spPr>
          <a:xfrm>
            <a:off x="8331120" y="6273720"/>
            <a:ext cx="264132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02" name="PlaceHolder 6"/>
          <p:cNvSpPr>
            <a:spLocks noGrp="1"/>
          </p:cNvSpPr>
          <p:nvPr>
            <p:ph type="ftr" idx="56"/>
          </p:nvPr>
        </p:nvSpPr>
        <p:spPr>
          <a:xfrm>
            <a:off x="3759120" y="6273720"/>
            <a:ext cx="386028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03" name="PlaceHolder 7"/>
          <p:cNvSpPr>
            <a:spLocks noGrp="1"/>
          </p:cNvSpPr>
          <p:nvPr>
            <p:ph type="sldNum" idx="57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5C5FB88-4261-4389-9778-B0524A26B8D5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4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305" name="PlaceHolder 8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3040" y="217440"/>
            <a:ext cx="10886040" cy="1088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tIns="0" rIns="0" bIns="0" anchor="t">
            <a:noAutofit/>
          </a:bodyPr>
          <a:lstStyle/>
          <a:p>
            <a:pPr indent="0" algn="ctr">
              <a:buNone/>
            </a:pPr>
            <a:r>
              <a:rPr lang="en-IN" sz="3409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53040" y="1523880"/>
            <a:ext cx="10886040" cy="4136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9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02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54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7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18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0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1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5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19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3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64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3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dt" idx="4"/>
          </p:nvPr>
        </p:nvSpPr>
        <p:spPr>
          <a:xfrm>
            <a:off x="609480" y="6247440"/>
            <a:ext cx="2840400" cy="47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ftr" idx="5"/>
          </p:nvPr>
        </p:nvSpPr>
        <p:spPr>
          <a:xfrm>
            <a:off x="4169520" y="6247440"/>
            <a:ext cx="3864600" cy="473040"/>
          </a:xfrm>
          <a:prstGeom prst="rect">
            <a:avLst/>
          </a:prstGeom>
          <a:solidFill>
            <a:srgbClr val="74B531"/>
          </a:solidFill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2" name="PlaceHolder 5"/>
          <p:cNvSpPr>
            <a:spLocks noGrp="1"/>
          </p:cNvSpPr>
          <p:nvPr>
            <p:ph type="sldNum" idx="6"/>
          </p:nvPr>
        </p:nvSpPr>
        <p:spPr>
          <a:xfrm>
            <a:off x="8741520" y="6247440"/>
            <a:ext cx="2840400" cy="47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05E8B6C-AB40-4093-8B72-DDA0B1EF87AD}" type="slidenum"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0" y="6095880"/>
            <a:ext cx="12192120" cy="762120"/>
          </a:xfrm>
          <a:prstGeom prst="rect">
            <a:avLst/>
          </a:prstGeom>
          <a:solidFill>
            <a:srgbClr val="9ECF6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298680" y="5693760"/>
            <a:ext cx="613440" cy="803520"/>
            <a:chOff x="3298680" y="5693760"/>
            <a:chExt cx="613440" cy="803520"/>
          </a:xfrm>
        </p:grpSpPr>
        <p:sp>
          <p:nvSpPr>
            <p:cNvPr id="95" name="Freeform 94"/>
            <p:cNvSpPr/>
            <p:nvPr/>
          </p:nvSpPr>
          <p:spPr>
            <a:xfrm>
              <a:off x="3804480" y="6244200"/>
              <a:ext cx="107640" cy="117360"/>
            </a:xfrm>
            <a:custGeom>
              <a:avLst/>
              <a:gdLst/>
              <a:ahLst/>
              <a:cxnLst/>
              <a:rect l="0" t="0" r="r" b="b"/>
              <a:pathLst>
                <a:path w="299" h="326">
                  <a:moveTo>
                    <a:pt x="299" y="163"/>
                  </a:moveTo>
                  <a:cubicBezTo>
                    <a:pt x="299" y="192"/>
                    <a:pt x="292" y="220"/>
                    <a:pt x="279" y="245"/>
                  </a:cubicBezTo>
                  <a:cubicBezTo>
                    <a:pt x="265" y="270"/>
                    <a:pt x="247" y="290"/>
                    <a:pt x="224" y="305"/>
                  </a:cubicBezTo>
                  <a:cubicBezTo>
                    <a:pt x="201" y="319"/>
                    <a:pt x="176" y="326"/>
                    <a:pt x="150" y="326"/>
                  </a:cubicBezTo>
                  <a:cubicBezTo>
                    <a:pt x="124" y="326"/>
                    <a:pt x="98" y="319"/>
                    <a:pt x="75" y="305"/>
                  </a:cubicBezTo>
                  <a:cubicBezTo>
                    <a:pt x="52" y="290"/>
                    <a:pt x="34" y="270"/>
                    <a:pt x="21" y="245"/>
                  </a:cubicBezTo>
                  <a:cubicBezTo>
                    <a:pt x="8" y="220"/>
                    <a:pt x="0" y="192"/>
                    <a:pt x="0" y="163"/>
                  </a:cubicBezTo>
                  <a:cubicBezTo>
                    <a:pt x="0" y="134"/>
                    <a:pt x="8" y="106"/>
                    <a:pt x="21" y="81"/>
                  </a:cubicBezTo>
                  <a:cubicBezTo>
                    <a:pt x="34" y="57"/>
                    <a:pt x="52" y="36"/>
                    <a:pt x="75" y="22"/>
                  </a:cubicBezTo>
                  <a:cubicBezTo>
                    <a:pt x="98" y="7"/>
                    <a:pt x="124" y="0"/>
                    <a:pt x="150" y="0"/>
                  </a:cubicBezTo>
                  <a:cubicBezTo>
                    <a:pt x="176" y="0"/>
                    <a:pt x="201" y="7"/>
                    <a:pt x="224" y="22"/>
                  </a:cubicBezTo>
                  <a:cubicBezTo>
                    <a:pt x="247" y="36"/>
                    <a:pt x="265" y="57"/>
                    <a:pt x="279" y="81"/>
                  </a:cubicBezTo>
                  <a:cubicBezTo>
                    <a:pt x="292" y="106"/>
                    <a:pt x="299" y="134"/>
                    <a:pt x="299" y="16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3687120" y="6230520"/>
              <a:ext cx="185760" cy="234360"/>
            </a:xfrm>
            <a:custGeom>
              <a:avLst/>
              <a:gdLst/>
              <a:ahLst/>
              <a:cxnLst/>
              <a:rect l="0" t="0" r="r" b="b"/>
              <a:pathLst>
                <a:path w="516" h="651">
                  <a:moveTo>
                    <a:pt x="487" y="547"/>
                  </a:moveTo>
                  <a:cubicBezTo>
                    <a:pt x="598" y="126"/>
                    <a:pt x="364" y="183"/>
                    <a:pt x="302" y="0"/>
                  </a:cubicBezTo>
                  <a:cubicBezTo>
                    <a:pt x="214" y="44"/>
                    <a:pt x="125" y="86"/>
                    <a:pt x="37" y="130"/>
                  </a:cubicBezTo>
                  <a:cubicBezTo>
                    <a:pt x="37" y="126"/>
                    <a:pt x="-44" y="533"/>
                    <a:pt x="33" y="622"/>
                  </a:cubicBezTo>
                  <a:cubicBezTo>
                    <a:pt x="94" y="689"/>
                    <a:pt x="464" y="633"/>
                    <a:pt x="487" y="54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3700080" y="6361200"/>
              <a:ext cx="110160" cy="57240"/>
            </a:xfrm>
            <a:custGeom>
              <a:avLst/>
              <a:gdLst/>
              <a:ahLst/>
              <a:cxnLst/>
              <a:rect l="0" t="0" r="r" b="b"/>
              <a:pathLst>
                <a:path w="306" h="159">
                  <a:moveTo>
                    <a:pt x="41" y="76"/>
                  </a:moveTo>
                  <a:cubicBezTo>
                    <a:pt x="63" y="53"/>
                    <a:pt x="90" y="32"/>
                    <a:pt x="120" y="21"/>
                  </a:cubicBezTo>
                  <a:cubicBezTo>
                    <a:pt x="179" y="-6"/>
                    <a:pt x="247" y="-6"/>
                    <a:pt x="306" y="17"/>
                  </a:cubicBezTo>
                  <a:cubicBezTo>
                    <a:pt x="242" y="17"/>
                    <a:pt x="186" y="21"/>
                    <a:pt x="131" y="46"/>
                  </a:cubicBezTo>
                  <a:cubicBezTo>
                    <a:pt x="105" y="57"/>
                    <a:pt x="79" y="73"/>
                    <a:pt x="57" y="91"/>
                  </a:cubicBezTo>
                  <a:cubicBezTo>
                    <a:pt x="38" y="110"/>
                    <a:pt x="16" y="132"/>
                    <a:pt x="0" y="159"/>
                  </a:cubicBezTo>
                  <a:cubicBezTo>
                    <a:pt x="5" y="128"/>
                    <a:pt x="18" y="98"/>
                    <a:pt x="41" y="7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12240" rIns="90000" bIns="1224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565080" y="6211800"/>
              <a:ext cx="158400" cy="285480"/>
            </a:xfrm>
            <a:custGeom>
              <a:avLst/>
              <a:gdLst/>
              <a:ahLst/>
              <a:cxnLst/>
              <a:rect l="0" t="0" r="r" b="b"/>
              <a:pathLst>
                <a:path w="440" h="793">
                  <a:moveTo>
                    <a:pt x="351" y="744"/>
                  </a:moveTo>
                  <a:cubicBezTo>
                    <a:pt x="440" y="651"/>
                    <a:pt x="437" y="239"/>
                    <a:pt x="440" y="33"/>
                  </a:cubicBezTo>
                  <a:cubicBezTo>
                    <a:pt x="313" y="22"/>
                    <a:pt x="186" y="11"/>
                    <a:pt x="60" y="0"/>
                  </a:cubicBezTo>
                  <a:cubicBezTo>
                    <a:pt x="57" y="0"/>
                    <a:pt x="-47" y="655"/>
                    <a:pt x="27" y="744"/>
                  </a:cubicBezTo>
                  <a:cubicBezTo>
                    <a:pt x="82" y="811"/>
                    <a:pt x="288" y="807"/>
                    <a:pt x="351" y="7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426120" y="6211800"/>
              <a:ext cx="158760" cy="285480"/>
            </a:xfrm>
            <a:custGeom>
              <a:avLst/>
              <a:gdLst/>
              <a:ahLst/>
              <a:cxnLst/>
              <a:rect l="0" t="0" r="r" b="b"/>
              <a:pathLst>
                <a:path w="441" h="793">
                  <a:moveTo>
                    <a:pt x="90" y="744"/>
                  </a:moveTo>
                  <a:cubicBezTo>
                    <a:pt x="0" y="651"/>
                    <a:pt x="4" y="239"/>
                    <a:pt x="0" y="33"/>
                  </a:cubicBezTo>
                  <a:cubicBezTo>
                    <a:pt x="127" y="22"/>
                    <a:pt x="253" y="11"/>
                    <a:pt x="380" y="0"/>
                  </a:cubicBezTo>
                  <a:cubicBezTo>
                    <a:pt x="391" y="248"/>
                    <a:pt x="488" y="655"/>
                    <a:pt x="413" y="744"/>
                  </a:cubicBezTo>
                  <a:cubicBezTo>
                    <a:pt x="357" y="811"/>
                    <a:pt x="153" y="807"/>
                    <a:pt x="90" y="7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569400" y="6364440"/>
              <a:ext cx="11160" cy="115200"/>
            </a:xfrm>
            <a:custGeom>
              <a:avLst/>
              <a:gdLst/>
              <a:ahLst/>
              <a:cxnLst/>
              <a:rect l="0" t="0" r="r" b="b"/>
              <a:pathLst>
                <a:path w="31" h="320">
                  <a:moveTo>
                    <a:pt x="0" y="161"/>
                  </a:moveTo>
                  <a:cubicBezTo>
                    <a:pt x="0" y="109"/>
                    <a:pt x="4" y="53"/>
                    <a:pt x="15" y="0"/>
                  </a:cubicBezTo>
                  <a:cubicBezTo>
                    <a:pt x="26" y="53"/>
                    <a:pt x="31" y="109"/>
                    <a:pt x="31" y="161"/>
                  </a:cubicBezTo>
                  <a:cubicBezTo>
                    <a:pt x="26" y="216"/>
                    <a:pt x="26" y="268"/>
                    <a:pt x="15" y="320"/>
                  </a:cubicBezTo>
                  <a:cubicBezTo>
                    <a:pt x="4" y="268"/>
                    <a:pt x="0" y="213"/>
                    <a:pt x="0" y="16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454200" y="6201000"/>
              <a:ext cx="241200" cy="232920"/>
            </a:xfrm>
            <a:custGeom>
              <a:avLst/>
              <a:gdLst/>
              <a:ahLst/>
              <a:cxnLst/>
              <a:rect l="0" t="0" r="r" b="b"/>
              <a:pathLst>
                <a:path w="670" h="647">
                  <a:moveTo>
                    <a:pt x="335" y="647"/>
                  </a:moveTo>
                  <a:cubicBezTo>
                    <a:pt x="224" y="532"/>
                    <a:pt x="0" y="472"/>
                    <a:pt x="0" y="305"/>
                  </a:cubicBezTo>
                  <a:cubicBezTo>
                    <a:pt x="0" y="137"/>
                    <a:pt x="149" y="0"/>
                    <a:pt x="335" y="0"/>
                  </a:cubicBezTo>
                  <a:cubicBezTo>
                    <a:pt x="521" y="0"/>
                    <a:pt x="670" y="137"/>
                    <a:pt x="670" y="305"/>
                  </a:cubicBezTo>
                  <a:cubicBezTo>
                    <a:pt x="670" y="472"/>
                    <a:pt x="446" y="532"/>
                    <a:pt x="335" y="64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668400" y="5693760"/>
              <a:ext cx="181440" cy="352440"/>
            </a:xfrm>
            <a:custGeom>
              <a:avLst/>
              <a:gdLst/>
              <a:ahLst/>
              <a:cxnLst/>
              <a:rect l="0" t="0" r="r" b="b"/>
              <a:pathLst>
                <a:path w="504" h="979">
                  <a:moveTo>
                    <a:pt x="45" y="429"/>
                  </a:moveTo>
                  <a:cubicBezTo>
                    <a:pt x="25" y="819"/>
                    <a:pt x="14" y="761"/>
                    <a:pt x="0" y="927"/>
                  </a:cubicBezTo>
                  <a:cubicBezTo>
                    <a:pt x="69" y="944"/>
                    <a:pt x="139" y="962"/>
                    <a:pt x="208" y="979"/>
                  </a:cubicBezTo>
                  <a:cubicBezTo>
                    <a:pt x="294" y="830"/>
                    <a:pt x="197" y="941"/>
                    <a:pt x="464" y="533"/>
                  </a:cubicBezTo>
                  <a:cubicBezTo>
                    <a:pt x="561" y="380"/>
                    <a:pt x="457" y="22"/>
                    <a:pt x="398" y="0"/>
                  </a:cubicBezTo>
                  <a:cubicBezTo>
                    <a:pt x="360" y="-11"/>
                    <a:pt x="52" y="228"/>
                    <a:pt x="45" y="42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3682800" y="5764320"/>
              <a:ext cx="131760" cy="278640"/>
            </a:xfrm>
            <a:custGeom>
              <a:avLst/>
              <a:gdLst/>
              <a:ahLst/>
              <a:cxnLst/>
              <a:rect l="0" t="0" r="r" b="b"/>
              <a:pathLst>
                <a:path w="366" h="774">
                  <a:moveTo>
                    <a:pt x="93" y="253"/>
                  </a:moveTo>
                  <a:cubicBezTo>
                    <a:pt x="23" y="632"/>
                    <a:pt x="31" y="578"/>
                    <a:pt x="0" y="740"/>
                  </a:cubicBezTo>
                  <a:cubicBezTo>
                    <a:pt x="46" y="752"/>
                    <a:pt x="92" y="763"/>
                    <a:pt x="138" y="774"/>
                  </a:cubicBezTo>
                  <a:cubicBezTo>
                    <a:pt x="204" y="620"/>
                    <a:pt x="138" y="747"/>
                    <a:pt x="338" y="312"/>
                  </a:cubicBezTo>
                  <a:cubicBezTo>
                    <a:pt x="392" y="201"/>
                    <a:pt x="361" y="19"/>
                    <a:pt x="306" y="1"/>
                  </a:cubicBezTo>
                  <a:cubicBezTo>
                    <a:pt x="268" y="-10"/>
                    <a:pt x="123" y="97"/>
                    <a:pt x="93" y="2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298680" y="5693760"/>
              <a:ext cx="182520" cy="352440"/>
            </a:xfrm>
            <a:custGeom>
              <a:avLst/>
              <a:gdLst/>
              <a:ahLst/>
              <a:cxnLst/>
              <a:rect l="0" t="0" r="r" b="b"/>
              <a:pathLst>
                <a:path w="507" h="979">
                  <a:moveTo>
                    <a:pt x="462" y="429"/>
                  </a:moveTo>
                  <a:cubicBezTo>
                    <a:pt x="480" y="819"/>
                    <a:pt x="491" y="761"/>
                    <a:pt x="507" y="927"/>
                  </a:cubicBezTo>
                  <a:cubicBezTo>
                    <a:pt x="437" y="944"/>
                    <a:pt x="368" y="962"/>
                    <a:pt x="299" y="979"/>
                  </a:cubicBezTo>
                  <a:cubicBezTo>
                    <a:pt x="213" y="830"/>
                    <a:pt x="310" y="941"/>
                    <a:pt x="41" y="533"/>
                  </a:cubicBezTo>
                  <a:cubicBezTo>
                    <a:pt x="-59" y="380"/>
                    <a:pt x="48" y="22"/>
                    <a:pt x="109" y="0"/>
                  </a:cubicBezTo>
                  <a:cubicBezTo>
                    <a:pt x="145" y="-11"/>
                    <a:pt x="455" y="228"/>
                    <a:pt x="462" y="42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334320" y="5764320"/>
              <a:ext cx="132120" cy="279720"/>
            </a:xfrm>
            <a:custGeom>
              <a:avLst/>
              <a:gdLst/>
              <a:ahLst/>
              <a:cxnLst/>
              <a:rect l="0" t="0" r="r" b="b"/>
              <a:pathLst>
                <a:path w="367" h="777">
                  <a:moveTo>
                    <a:pt x="274" y="253"/>
                  </a:moveTo>
                  <a:cubicBezTo>
                    <a:pt x="345" y="632"/>
                    <a:pt x="335" y="578"/>
                    <a:pt x="367" y="740"/>
                  </a:cubicBezTo>
                  <a:cubicBezTo>
                    <a:pt x="322" y="753"/>
                    <a:pt x="277" y="765"/>
                    <a:pt x="233" y="777"/>
                  </a:cubicBezTo>
                  <a:cubicBezTo>
                    <a:pt x="165" y="624"/>
                    <a:pt x="233" y="752"/>
                    <a:pt x="28" y="316"/>
                  </a:cubicBezTo>
                  <a:cubicBezTo>
                    <a:pt x="-24" y="201"/>
                    <a:pt x="2" y="19"/>
                    <a:pt x="62" y="1"/>
                  </a:cubicBezTo>
                  <a:cubicBezTo>
                    <a:pt x="98" y="-10"/>
                    <a:pt x="244" y="97"/>
                    <a:pt x="274" y="2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329280" y="5907960"/>
              <a:ext cx="490680" cy="430200"/>
            </a:xfrm>
            <a:custGeom>
              <a:avLst/>
              <a:gdLst/>
              <a:ahLst/>
              <a:cxnLst/>
              <a:rect l="0" t="0" r="r" b="b"/>
              <a:pathLst>
                <a:path w="1363" h="1195">
                  <a:moveTo>
                    <a:pt x="682" y="0"/>
                  </a:moveTo>
                  <a:cubicBezTo>
                    <a:pt x="1057" y="0"/>
                    <a:pt x="1228" y="161"/>
                    <a:pt x="1228" y="384"/>
                  </a:cubicBezTo>
                  <a:cubicBezTo>
                    <a:pt x="1228" y="570"/>
                    <a:pt x="1510" y="846"/>
                    <a:pt x="1257" y="1027"/>
                  </a:cubicBezTo>
                  <a:cubicBezTo>
                    <a:pt x="1135" y="1116"/>
                    <a:pt x="926" y="1195"/>
                    <a:pt x="682" y="1195"/>
                  </a:cubicBezTo>
                  <a:cubicBezTo>
                    <a:pt x="436" y="1195"/>
                    <a:pt x="228" y="1116"/>
                    <a:pt x="105" y="1027"/>
                  </a:cubicBezTo>
                  <a:cubicBezTo>
                    <a:pt x="-148" y="842"/>
                    <a:pt x="135" y="570"/>
                    <a:pt x="135" y="384"/>
                  </a:cubicBezTo>
                  <a:cubicBezTo>
                    <a:pt x="135" y="161"/>
                    <a:pt x="302" y="0"/>
                    <a:pt x="68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3358800" y="5966640"/>
              <a:ext cx="429120" cy="356040"/>
            </a:xfrm>
            <a:custGeom>
              <a:avLst/>
              <a:gdLst/>
              <a:ahLst/>
              <a:cxnLst/>
              <a:rect l="0" t="0" r="r" b="b"/>
              <a:pathLst>
                <a:path w="1192" h="989">
                  <a:moveTo>
                    <a:pt x="648" y="34"/>
                  </a:moveTo>
                  <a:cubicBezTo>
                    <a:pt x="616" y="-11"/>
                    <a:pt x="585" y="-11"/>
                    <a:pt x="551" y="34"/>
                  </a:cubicBezTo>
                  <a:cubicBezTo>
                    <a:pt x="474" y="134"/>
                    <a:pt x="351" y="351"/>
                    <a:pt x="343" y="530"/>
                  </a:cubicBezTo>
                  <a:cubicBezTo>
                    <a:pt x="202" y="510"/>
                    <a:pt x="42" y="518"/>
                    <a:pt x="8" y="593"/>
                  </a:cubicBezTo>
                  <a:cubicBezTo>
                    <a:pt x="-55" y="740"/>
                    <a:pt x="243" y="989"/>
                    <a:pt x="596" y="989"/>
                  </a:cubicBezTo>
                  <a:cubicBezTo>
                    <a:pt x="954" y="989"/>
                    <a:pt x="1247" y="740"/>
                    <a:pt x="1183" y="593"/>
                  </a:cubicBezTo>
                  <a:cubicBezTo>
                    <a:pt x="1159" y="518"/>
                    <a:pt x="994" y="510"/>
                    <a:pt x="857" y="530"/>
                  </a:cubicBezTo>
                  <a:cubicBezTo>
                    <a:pt x="849" y="351"/>
                    <a:pt x="727" y="134"/>
                    <a:pt x="64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3473280" y="6221160"/>
              <a:ext cx="202680" cy="73440"/>
            </a:xfrm>
            <a:custGeom>
              <a:avLst/>
              <a:gdLst/>
              <a:ahLst/>
              <a:cxnLst/>
              <a:rect l="0" t="0" r="r" b="b"/>
              <a:pathLst>
                <a:path w="563" h="204">
                  <a:moveTo>
                    <a:pt x="450" y="75"/>
                  </a:moveTo>
                  <a:cubicBezTo>
                    <a:pt x="409" y="78"/>
                    <a:pt x="364" y="67"/>
                    <a:pt x="330" y="44"/>
                  </a:cubicBezTo>
                  <a:cubicBezTo>
                    <a:pt x="312" y="34"/>
                    <a:pt x="297" y="19"/>
                    <a:pt x="282" y="0"/>
                  </a:cubicBezTo>
                  <a:cubicBezTo>
                    <a:pt x="271" y="19"/>
                    <a:pt x="253" y="34"/>
                    <a:pt x="233" y="44"/>
                  </a:cubicBezTo>
                  <a:cubicBezTo>
                    <a:pt x="196" y="67"/>
                    <a:pt x="156" y="78"/>
                    <a:pt x="115" y="75"/>
                  </a:cubicBezTo>
                  <a:cubicBezTo>
                    <a:pt x="74" y="75"/>
                    <a:pt x="32" y="59"/>
                    <a:pt x="2" y="34"/>
                  </a:cubicBezTo>
                  <a:cubicBezTo>
                    <a:pt x="-16" y="19"/>
                    <a:pt x="81" y="204"/>
                    <a:pt x="282" y="204"/>
                  </a:cubicBezTo>
                  <a:cubicBezTo>
                    <a:pt x="482" y="204"/>
                    <a:pt x="579" y="19"/>
                    <a:pt x="561" y="34"/>
                  </a:cubicBezTo>
                  <a:cubicBezTo>
                    <a:pt x="531" y="55"/>
                    <a:pt x="491" y="71"/>
                    <a:pt x="450" y="7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28440" rIns="90000" bIns="2844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628800" y="6019560"/>
              <a:ext cx="118800" cy="141120"/>
            </a:xfrm>
            <a:custGeom>
              <a:avLst/>
              <a:gdLst/>
              <a:ahLst/>
              <a:cxnLst/>
              <a:rect l="0" t="0" r="r" b="b"/>
              <a:pathLst>
                <a:path w="330" h="392">
                  <a:moveTo>
                    <a:pt x="114" y="10"/>
                  </a:moveTo>
                  <a:cubicBezTo>
                    <a:pt x="226" y="-34"/>
                    <a:pt x="301" y="73"/>
                    <a:pt x="319" y="132"/>
                  </a:cubicBezTo>
                  <a:cubicBezTo>
                    <a:pt x="349" y="222"/>
                    <a:pt x="311" y="322"/>
                    <a:pt x="301" y="345"/>
                  </a:cubicBezTo>
                  <a:cubicBezTo>
                    <a:pt x="292" y="360"/>
                    <a:pt x="211" y="431"/>
                    <a:pt x="28" y="364"/>
                  </a:cubicBezTo>
                  <a:cubicBezTo>
                    <a:pt x="32" y="364"/>
                    <a:pt x="-16" y="263"/>
                    <a:pt x="5" y="170"/>
                  </a:cubicBezTo>
                  <a:cubicBezTo>
                    <a:pt x="42" y="117"/>
                    <a:pt x="18" y="48"/>
                    <a:pt x="114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630600" y="6011640"/>
              <a:ext cx="124200" cy="152640"/>
            </a:xfrm>
            <a:custGeom>
              <a:avLst/>
              <a:gdLst/>
              <a:ahLst/>
              <a:cxnLst/>
              <a:rect l="0" t="0" r="r" b="b"/>
              <a:pathLst>
                <a:path w="345" h="424">
                  <a:moveTo>
                    <a:pt x="41" y="69"/>
                  </a:moveTo>
                  <a:cubicBezTo>
                    <a:pt x="57" y="50"/>
                    <a:pt x="71" y="35"/>
                    <a:pt x="89" y="24"/>
                  </a:cubicBezTo>
                  <a:cubicBezTo>
                    <a:pt x="96" y="17"/>
                    <a:pt x="109" y="12"/>
                    <a:pt x="119" y="9"/>
                  </a:cubicBezTo>
                  <a:cubicBezTo>
                    <a:pt x="130" y="5"/>
                    <a:pt x="141" y="1"/>
                    <a:pt x="153" y="1"/>
                  </a:cubicBezTo>
                  <a:cubicBezTo>
                    <a:pt x="198" y="-6"/>
                    <a:pt x="242" y="17"/>
                    <a:pt x="272" y="46"/>
                  </a:cubicBezTo>
                  <a:cubicBezTo>
                    <a:pt x="302" y="76"/>
                    <a:pt x="326" y="119"/>
                    <a:pt x="338" y="162"/>
                  </a:cubicBezTo>
                  <a:cubicBezTo>
                    <a:pt x="349" y="207"/>
                    <a:pt x="347" y="254"/>
                    <a:pt x="335" y="299"/>
                  </a:cubicBezTo>
                  <a:cubicBezTo>
                    <a:pt x="331" y="322"/>
                    <a:pt x="324" y="344"/>
                    <a:pt x="313" y="363"/>
                  </a:cubicBezTo>
                  <a:cubicBezTo>
                    <a:pt x="312" y="365"/>
                    <a:pt x="311" y="368"/>
                    <a:pt x="309" y="370"/>
                  </a:cubicBezTo>
                  <a:cubicBezTo>
                    <a:pt x="309" y="374"/>
                    <a:pt x="309" y="377"/>
                    <a:pt x="309" y="381"/>
                  </a:cubicBezTo>
                  <a:cubicBezTo>
                    <a:pt x="308" y="382"/>
                    <a:pt x="307" y="384"/>
                    <a:pt x="306" y="385"/>
                  </a:cubicBezTo>
                  <a:cubicBezTo>
                    <a:pt x="302" y="388"/>
                    <a:pt x="298" y="392"/>
                    <a:pt x="290" y="396"/>
                  </a:cubicBezTo>
                  <a:cubicBezTo>
                    <a:pt x="279" y="404"/>
                    <a:pt x="272" y="408"/>
                    <a:pt x="261" y="411"/>
                  </a:cubicBezTo>
                  <a:cubicBezTo>
                    <a:pt x="220" y="426"/>
                    <a:pt x="179" y="426"/>
                    <a:pt x="138" y="422"/>
                  </a:cubicBezTo>
                  <a:cubicBezTo>
                    <a:pt x="96" y="415"/>
                    <a:pt x="60" y="404"/>
                    <a:pt x="23" y="385"/>
                  </a:cubicBezTo>
                  <a:cubicBezTo>
                    <a:pt x="60" y="392"/>
                    <a:pt x="100" y="404"/>
                    <a:pt x="138" y="404"/>
                  </a:cubicBezTo>
                  <a:cubicBezTo>
                    <a:pt x="174" y="404"/>
                    <a:pt x="216" y="399"/>
                    <a:pt x="250" y="385"/>
                  </a:cubicBezTo>
                  <a:cubicBezTo>
                    <a:pt x="257" y="381"/>
                    <a:pt x="265" y="377"/>
                    <a:pt x="272" y="370"/>
                  </a:cubicBezTo>
                  <a:cubicBezTo>
                    <a:pt x="275" y="367"/>
                    <a:pt x="279" y="367"/>
                    <a:pt x="279" y="363"/>
                  </a:cubicBezTo>
                  <a:cubicBezTo>
                    <a:pt x="280" y="361"/>
                    <a:pt x="281" y="358"/>
                    <a:pt x="283" y="356"/>
                  </a:cubicBezTo>
                  <a:cubicBezTo>
                    <a:pt x="290" y="336"/>
                    <a:pt x="295" y="318"/>
                    <a:pt x="302" y="299"/>
                  </a:cubicBezTo>
                  <a:cubicBezTo>
                    <a:pt x="309" y="259"/>
                    <a:pt x="313" y="218"/>
                    <a:pt x="302" y="180"/>
                  </a:cubicBezTo>
                  <a:cubicBezTo>
                    <a:pt x="295" y="143"/>
                    <a:pt x="272" y="109"/>
                    <a:pt x="246" y="84"/>
                  </a:cubicBezTo>
                  <a:cubicBezTo>
                    <a:pt x="220" y="57"/>
                    <a:pt x="186" y="39"/>
                    <a:pt x="153" y="42"/>
                  </a:cubicBezTo>
                  <a:cubicBezTo>
                    <a:pt x="145" y="42"/>
                    <a:pt x="134" y="42"/>
                    <a:pt x="127" y="46"/>
                  </a:cubicBezTo>
                  <a:cubicBezTo>
                    <a:pt x="119" y="50"/>
                    <a:pt x="109" y="50"/>
                    <a:pt x="101" y="53"/>
                  </a:cubicBezTo>
                  <a:cubicBezTo>
                    <a:pt x="82" y="61"/>
                    <a:pt x="67" y="73"/>
                    <a:pt x="57" y="87"/>
                  </a:cubicBezTo>
                  <a:cubicBezTo>
                    <a:pt x="30" y="109"/>
                    <a:pt x="12" y="146"/>
                    <a:pt x="0" y="191"/>
                  </a:cubicBezTo>
                  <a:cubicBezTo>
                    <a:pt x="0" y="146"/>
                    <a:pt x="15" y="105"/>
                    <a:pt x="41" y="6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3646440" y="6053040"/>
              <a:ext cx="69840" cy="85320"/>
            </a:xfrm>
            <a:custGeom>
              <a:avLst/>
              <a:gdLst/>
              <a:ahLst/>
              <a:cxnLst/>
              <a:rect l="0" t="0" r="r" b="b"/>
              <a:pathLst>
                <a:path w="194" h="237">
                  <a:moveTo>
                    <a:pt x="194" y="118"/>
                  </a:moveTo>
                  <a:cubicBezTo>
                    <a:pt x="194" y="139"/>
                    <a:pt x="190" y="160"/>
                    <a:pt x="182" y="178"/>
                  </a:cubicBezTo>
                  <a:cubicBezTo>
                    <a:pt x="173" y="196"/>
                    <a:pt x="160" y="210"/>
                    <a:pt x="146" y="221"/>
                  </a:cubicBezTo>
                  <a:cubicBezTo>
                    <a:pt x="130" y="231"/>
                    <a:pt x="114" y="237"/>
                    <a:pt x="97" y="237"/>
                  </a:cubicBezTo>
                  <a:cubicBezTo>
                    <a:pt x="80" y="237"/>
                    <a:pt x="63" y="231"/>
                    <a:pt x="49" y="221"/>
                  </a:cubicBezTo>
                  <a:cubicBezTo>
                    <a:pt x="33" y="210"/>
                    <a:pt x="22" y="196"/>
                    <a:pt x="14" y="178"/>
                  </a:cubicBezTo>
                  <a:cubicBezTo>
                    <a:pt x="5" y="160"/>
                    <a:pt x="0" y="139"/>
                    <a:pt x="0" y="118"/>
                  </a:cubicBezTo>
                  <a:cubicBezTo>
                    <a:pt x="0" y="98"/>
                    <a:pt x="5" y="77"/>
                    <a:pt x="14" y="59"/>
                  </a:cubicBezTo>
                  <a:cubicBezTo>
                    <a:pt x="22" y="41"/>
                    <a:pt x="33" y="25"/>
                    <a:pt x="49" y="16"/>
                  </a:cubicBezTo>
                  <a:cubicBezTo>
                    <a:pt x="63" y="5"/>
                    <a:pt x="80" y="0"/>
                    <a:pt x="97" y="0"/>
                  </a:cubicBezTo>
                  <a:cubicBezTo>
                    <a:pt x="114" y="0"/>
                    <a:pt x="130" y="5"/>
                    <a:pt x="146" y="16"/>
                  </a:cubicBezTo>
                  <a:cubicBezTo>
                    <a:pt x="160" y="25"/>
                    <a:pt x="173" y="41"/>
                    <a:pt x="182" y="59"/>
                  </a:cubicBezTo>
                  <a:cubicBezTo>
                    <a:pt x="190" y="77"/>
                    <a:pt x="194" y="98"/>
                    <a:pt x="194" y="11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0320" rIns="90000" bIns="403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402000" y="6019560"/>
              <a:ext cx="117720" cy="141120"/>
            </a:xfrm>
            <a:custGeom>
              <a:avLst/>
              <a:gdLst/>
              <a:ahLst/>
              <a:cxnLst/>
              <a:rect l="0" t="0" r="r" b="b"/>
              <a:pathLst>
                <a:path w="327" h="392">
                  <a:moveTo>
                    <a:pt x="215" y="10"/>
                  </a:moveTo>
                  <a:cubicBezTo>
                    <a:pt x="103" y="-34"/>
                    <a:pt x="30" y="73"/>
                    <a:pt x="11" y="132"/>
                  </a:cubicBezTo>
                  <a:cubicBezTo>
                    <a:pt x="-19" y="222"/>
                    <a:pt x="17" y="322"/>
                    <a:pt x="30" y="345"/>
                  </a:cubicBezTo>
                  <a:cubicBezTo>
                    <a:pt x="36" y="360"/>
                    <a:pt x="119" y="431"/>
                    <a:pt x="300" y="364"/>
                  </a:cubicBezTo>
                  <a:cubicBezTo>
                    <a:pt x="296" y="364"/>
                    <a:pt x="340" y="263"/>
                    <a:pt x="322" y="170"/>
                  </a:cubicBezTo>
                  <a:cubicBezTo>
                    <a:pt x="287" y="117"/>
                    <a:pt x="311" y="48"/>
                    <a:pt x="215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393720" y="6013080"/>
              <a:ext cx="124920" cy="150480"/>
            </a:xfrm>
            <a:custGeom>
              <a:avLst/>
              <a:gdLst/>
              <a:ahLst/>
              <a:cxnLst/>
              <a:rect l="0" t="0" r="r" b="b"/>
              <a:pathLst>
                <a:path w="347" h="418">
                  <a:moveTo>
                    <a:pt x="291" y="80"/>
                  </a:moveTo>
                  <a:cubicBezTo>
                    <a:pt x="277" y="65"/>
                    <a:pt x="261" y="53"/>
                    <a:pt x="247" y="46"/>
                  </a:cubicBezTo>
                  <a:cubicBezTo>
                    <a:pt x="239" y="42"/>
                    <a:pt x="229" y="38"/>
                    <a:pt x="220" y="38"/>
                  </a:cubicBezTo>
                  <a:cubicBezTo>
                    <a:pt x="213" y="35"/>
                    <a:pt x="202" y="35"/>
                    <a:pt x="195" y="35"/>
                  </a:cubicBezTo>
                  <a:cubicBezTo>
                    <a:pt x="161" y="35"/>
                    <a:pt x="123" y="49"/>
                    <a:pt x="101" y="76"/>
                  </a:cubicBezTo>
                  <a:cubicBezTo>
                    <a:pt x="75" y="101"/>
                    <a:pt x="53" y="139"/>
                    <a:pt x="46" y="173"/>
                  </a:cubicBezTo>
                  <a:cubicBezTo>
                    <a:pt x="39" y="210"/>
                    <a:pt x="39" y="250"/>
                    <a:pt x="46" y="291"/>
                  </a:cubicBezTo>
                  <a:cubicBezTo>
                    <a:pt x="49" y="311"/>
                    <a:pt x="57" y="332"/>
                    <a:pt x="64" y="347"/>
                  </a:cubicBezTo>
                  <a:cubicBezTo>
                    <a:pt x="65" y="349"/>
                    <a:pt x="66" y="353"/>
                    <a:pt x="68" y="355"/>
                  </a:cubicBezTo>
                  <a:cubicBezTo>
                    <a:pt x="71" y="359"/>
                    <a:pt x="75" y="359"/>
                    <a:pt x="75" y="363"/>
                  </a:cubicBezTo>
                  <a:cubicBezTo>
                    <a:pt x="83" y="366"/>
                    <a:pt x="91" y="373"/>
                    <a:pt x="98" y="377"/>
                  </a:cubicBezTo>
                  <a:cubicBezTo>
                    <a:pt x="132" y="392"/>
                    <a:pt x="168" y="400"/>
                    <a:pt x="209" y="395"/>
                  </a:cubicBezTo>
                  <a:cubicBezTo>
                    <a:pt x="247" y="395"/>
                    <a:pt x="288" y="388"/>
                    <a:pt x="325" y="377"/>
                  </a:cubicBezTo>
                  <a:cubicBezTo>
                    <a:pt x="288" y="395"/>
                    <a:pt x="250" y="407"/>
                    <a:pt x="209" y="415"/>
                  </a:cubicBezTo>
                  <a:cubicBezTo>
                    <a:pt x="168" y="422"/>
                    <a:pt x="127" y="418"/>
                    <a:pt x="87" y="404"/>
                  </a:cubicBezTo>
                  <a:cubicBezTo>
                    <a:pt x="75" y="400"/>
                    <a:pt x="68" y="395"/>
                    <a:pt x="57" y="388"/>
                  </a:cubicBezTo>
                  <a:cubicBezTo>
                    <a:pt x="53" y="384"/>
                    <a:pt x="46" y="381"/>
                    <a:pt x="42" y="377"/>
                  </a:cubicBezTo>
                  <a:cubicBezTo>
                    <a:pt x="41" y="376"/>
                    <a:pt x="40" y="375"/>
                    <a:pt x="39" y="373"/>
                  </a:cubicBezTo>
                  <a:cubicBezTo>
                    <a:pt x="37" y="372"/>
                    <a:pt x="36" y="371"/>
                    <a:pt x="35" y="370"/>
                  </a:cubicBezTo>
                  <a:cubicBezTo>
                    <a:pt x="35" y="369"/>
                    <a:pt x="35" y="367"/>
                    <a:pt x="35" y="366"/>
                  </a:cubicBezTo>
                  <a:cubicBezTo>
                    <a:pt x="34" y="365"/>
                    <a:pt x="33" y="364"/>
                    <a:pt x="30" y="363"/>
                  </a:cubicBezTo>
                  <a:cubicBezTo>
                    <a:pt x="23" y="340"/>
                    <a:pt x="16" y="321"/>
                    <a:pt x="8" y="298"/>
                  </a:cubicBezTo>
                  <a:cubicBezTo>
                    <a:pt x="-3" y="255"/>
                    <a:pt x="-3" y="210"/>
                    <a:pt x="5" y="162"/>
                  </a:cubicBezTo>
                  <a:cubicBezTo>
                    <a:pt x="16" y="117"/>
                    <a:pt x="42" y="76"/>
                    <a:pt x="71" y="46"/>
                  </a:cubicBezTo>
                  <a:cubicBezTo>
                    <a:pt x="105" y="17"/>
                    <a:pt x="146" y="-6"/>
                    <a:pt x="191" y="1"/>
                  </a:cubicBezTo>
                  <a:cubicBezTo>
                    <a:pt x="202" y="1"/>
                    <a:pt x="213" y="5"/>
                    <a:pt x="224" y="8"/>
                  </a:cubicBezTo>
                  <a:cubicBezTo>
                    <a:pt x="236" y="13"/>
                    <a:pt x="243" y="17"/>
                    <a:pt x="254" y="24"/>
                  </a:cubicBezTo>
                  <a:cubicBezTo>
                    <a:pt x="272" y="35"/>
                    <a:pt x="288" y="49"/>
                    <a:pt x="302" y="69"/>
                  </a:cubicBezTo>
                  <a:cubicBezTo>
                    <a:pt x="329" y="98"/>
                    <a:pt x="343" y="142"/>
                    <a:pt x="347" y="187"/>
                  </a:cubicBezTo>
                  <a:cubicBezTo>
                    <a:pt x="336" y="146"/>
                    <a:pt x="320" y="105"/>
                    <a:pt x="291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431520" y="6053040"/>
              <a:ext cx="69480" cy="85320"/>
            </a:xfrm>
            <a:custGeom>
              <a:avLst/>
              <a:gdLst/>
              <a:ahLst/>
              <a:cxnLst/>
              <a:rect l="0" t="0" r="r" b="b"/>
              <a:pathLst>
                <a:path w="193" h="237">
                  <a:moveTo>
                    <a:pt x="193" y="118"/>
                  </a:moveTo>
                  <a:cubicBezTo>
                    <a:pt x="193" y="139"/>
                    <a:pt x="189" y="160"/>
                    <a:pt x="180" y="178"/>
                  </a:cubicBezTo>
                  <a:cubicBezTo>
                    <a:pt x="172" y="196"/>
                    <a:pt x="160" y="210"/>
                    <a:pt x="145" y="221"/>
                  </a:cubicBezTo>
                  <a:cubicBezTo>
                    <a:pt x="131" y="231"/>
                    <a:pt x="114" y="237"/>
                    <a:pt x="97" y="237"/>
                  </a:cubicBezTo>
                  <a:cubicBezTo>
                    <a:pt x="80" y="237"/>
                    <a:pt x="63" y="231"/>
                    <a:pt x="48" y="221"/>
                  </a:cubicBezTo>
                  <a:cubicBezTo>
                    <a:pt x="34" y="210"/>
                    <a:pt x="22" y="196"/>
                    <a:pt x="13" y="178"/>
                  </a:cubicBezTo>
                  <a:cubicBezTo>
                    <a:pt x="5" y="160"/>
                    <a:pt x="0" y="139"/>
                    <a:pt x="0" y="118"/>
                  </a:cubicBezTo>
                  <a:cubicBezTo>
                    <a:pt x="0" y="98"/>
                    <a:pt x="5" y="77"/>
                    <a:pt x="13" y="59"/>
                  </a:cubicBezTo>
                  <a:cubicBezTo>
                    <a:pt x="22" y="41"/>
                    <a:pt x="34" y="25"/>
                    <a:pt x="48" y="16"/>
                  </a:cubicBezTo>
                  <a:cubicBezTo>
                    <a:pt x="63" y="5"/>
                    <a:pt x="80" y="0"/>
                    <a:pt x="97" y="0"/>
                  </a:cubicBezTo>
                  <a:cubicBezTo>
                    <a:pt x="114" y="0"/>
                    <a:pt x="131" y="5"/>
                    <a:pt x="145" y="16"/>
                  </a:cubicBezTo>
                  <a:cubicBezTo>
                    <a:pt x="160" y="25"/>
                    <a:pt x="172" y="41"/>
                    <a:pt x="180" y="59"/>
                  </a:cubicBezTo>
                  <a:cubicBezTo>
                    <a:pt x="189" y="77"/>
                    <a:pt x="193" y="98"/>
                    <a:pt x="193" y="11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0320" rIns="90000" bIns="403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538440" y="6203520"/>
              <a:ext cx="71280" cy="59400"/>
            </a:xfrm>
            <a:custGeom>
              <a:avLst/>
              <a:gdLst/>
              <a:ahLst/>
              <a:cxnLst/>
              <a:rect l="0" t="0" r="r" b="b"/>
              <a:pathLst>
                <a:path w="198" h="165">
                  <a:moveTo>
                    <a:pt x="0" y="0"/>
                  </a:moveTo>
                  <a:cubicBezTo>
                    <a:pt x="66" y="0"/>
                    <a:pt x="132" y="0"/>
                    <a:pt x="198" y="0"/>
                  </a:cubicBezTo>
                  <a:cubicBezTo>
                    <a:pt x="198" y="55"/>
                    <a:pt x="198" y="110"/>
                    <a:pt x="198" y="165"/>
                  </a:cubicBezTo>
                  <a:cubicBezTo>
                    <a:pt x="132" y="165"/>
                    <a:pt x="66" y="165"/>
                    <a:pt x="0" y="165"/>
                  </a:cubicBezTo>
                  <a:cubicBezTo>
                    <a:pt x="0" y="110"/>
                    <a:pt x="0" y="55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14400" rIns="90000" bIns="144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3439440" y="6153840"/>
              <a:ext cx="268200" cy="95760"/>
            </a:xfrm>
            <a:custGeom>
              <a:avLst/>
              <a:gdLst/>
              <a:ahLst/>
              <a:cxnLst/>
              <a:rect l="0" t="0" r="r" b="b"/>
              <a:pathLst>
                <a:path w="745" h="266">
                  <a:moveTo>
                    <a:pt x="562" y="228"/>
                  </a:moveTo>
                  <a:cubicBezTo>
                    <a:pt x="525" y="224"/>
                    <a:pt x="488" y="216"/>
                    <a:pt x="458" y="198"/>
                  </a:cubicBezTo>
                  <a:cubicBezTo>
                    <a:pt x="428" y="178"/>
                    <a:pt x="406" y="154"/>
                    <a:pt x="402" y="127"/>
                  </a:cubicBezTo>
                  <a:cubicBezTo>
                    <a:pt x="394" y="85"/>
                    <a:pt x="384" y="43"/>
                    <a:pt x="376" y="0"/>
                  </a:cubicBezTo>
                  <a:cubicBezTo>
                    <a:pt x="367" y="43"/>
                    <a:pt x="359" y="85"/>
                    <a:pt x="350" y="127"/>
                  </a:cubicBezTo>
                  <a:cubicBezTo>
                    <a:pt x="343" y="158"/>
                    <a:pt x="324" y="178"/>
                    <a:pt x="295" y="198"/>
                  </a:cubicBezTo>
                  <a:cubicBezTo>
                    <a:pt x="265" y="216"/>
                    <a:pt x="227" y="228"/>
                    <a:pt x="190" y="228"/>
                  </a:cubicBezTo>
                  <a:cubicBezTo>
                    <a:pt x="150" y="228"/>
                    <a:pt x="112" y="224"/>
                    <a:pt x="78" y="206"/>
                  </a:cubicBezTo>
                  <a:cubicBezTo>
                    <a:pt x="44" y="190"/>
                    <a:pt x="15" y="165"/>
                    <a:pt x="0" y="131"/>
                  </a:cubicBezTo>
                  <a:cubicBezTo>
                    <a:pt x="5" y="169"/>
                    <a:pt x="26" y="202"/>
                    <a:pt x="60" y="224"/>
                  </a:cubicBezTo>
                  <a:cubicBezTo>
                    <a:pt x="93" y="246"/>
                    <a:pt x="141" y="262"/>
                    <a:pt x="186" y="265"/>
                  </a:cubicBezTo>
                  <a:cubicBezTo>
                    <a:pt x="234" y="269"/>
                    <a:pt x="279" y="258"/>
                    <a:pt x="320" y="235"/>
                  </a:cubicBezTo>
                  <a:cubicBezTo>
                    <a:pt x="343" y="224"/>
                    <a:pt x="358" y="210"/>
                    <a:pt x="372" y="190"/>
                  </a:cubicBezTo>
                  <a:cubicBezTo>
                    <a:pt x="387" y="210"/>
                    <a:pt x="406" y="224"/>
                    <a:pt x="424" y="235"/>
                  </a:cubicBezTo>
                  <a:cubicBezTo>
                    <a:pt x="465" y="258"/>
                    <a:pt x="514" y="269"/>
                    <a:pt x="558" y="265"/>
                  </a:cubicBezTo>
                  <a:cubicBezTo>
                    <a:pt x="603" y="265"/>
                    <a:pt x="652" y="251"/>
                    <a:pt x="685" y="224"/>
                  </a:cubicBezTo>
                  <a:cubicBezTo>
                    <a:pt x="718" y="202"/>
                    <a:pt x="745" y="165"/>
                    <a:pt x="745" y="131"/>
                  </a:cubicBezTo>
                  <a:cubicBezTo>
                    <a:pt x="737" y="161"/>
                    <a:pt x="707" y="187"/>
                    <a:pt x="673" y="206"/>
                  </a:cubicBezTo>
                  <a:cubicBezTo>
                    <a:pt x="641" y="221"/>
                    <a:pt x="600" y="228"/>
                    <a:pt x="562" y="2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521880" y="6136560"/>
              <a:ext cx="102600" cy="48240"/>
            </a:xfrm>
            <a:custGeom>
              <a:avLst/>
              <a:gdLst/>
              <a:ahLst/>
              <a:cxnLst/>
              <a:rect l="0" t="0" r="r" b="b"/>
              <a:pathLst>
                <a:path w="285" h="134">
                  <a:moveTo>
                    <a:pt x="142" y="0"/>
                  </a:moveTo>
                  <a:cubicBezTo>
                    <a:pt x="117" y="0"/>
                    <a:pt x="38" y="0"/>
                    <a:pt x="8" y="23"/>
                  </a:cubicBezTo>
                  <a:cubicBezTo>
                    <a:pt x="-10" y="38"/>
                    <a:pt x="4" y="75"/>
                    <a:pt x="53" y="109"/>
                  </a:cubicBezTo>
                  <a:cubicBezTo>
                    <a:pt x="87" y="131"/>
                    <a:pt x="117" y="134"/>
                    <a:pt x="139" y="134"/>
                  </a:cubicBezTo>
                  <a:cubicBezTo>
                    <a:pt x="165" y="134"/>
                    <a:pt x="194" y="127"/>
                    <a:pt x="225" y="109"/>
                  </a:cubicBezTo>
                  <a:cubicBezTo>
                    <a:pt x="284" y="75"/>
                    <a:pt x="295" y="38"/>
                    <a:pt x="277" y="23"/>
                  </a:cubicBezTo>
                  <a:cubicBezTo>
                    <a:pt x="250" y="0"/>
                    <a:pt x="169" y="0"/>
                    <a:pt x="14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3240" rIns="90000" bIns="324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588320" y="5828400"/>
            <a:ext cx="306360" cy="401760"/>
            <a:chOff x="1588320" y="5828400"/>
            <a:chExt cx="306360" cy="401760"/>
          </a:xfrm>
        </p:grpSpPr>
        <p:sp>
          <p:nvSpPr>
            <p:cNvPr id="119" name="Freeform 118"/>
            <p:cNvSpPr/>
            <p:nvPr/>
          </p:nvSpPr>
          <p:spPr>
            <a:xfrm>
              <a:off x="1588320" y="6103440"/>
              <a:ext cx="53640" cy="59040"/>
            </a:xfrm>
            <a:custGeom>
              <a:avLst/>
              <a:gdLst/>
              <a:ahLst/>
              <a:cxnLst/>
              <a:rect l="0" t="0" r="r" b="b"/>
              <a:pathLst>
                <a:path w="149" h="164">
                  <a:moveTo>
                    <a:pt x="0" y="81"/>
                  </a:moveTo>
                  <a:cubicBezTo>
                    <a:pt x="0" y="96"/>
                    <a:pt x="4" y="109"/>
                    <a:pt x="10" y="123"/>
                  </a:cubicBezTo>
                  <a:cubicBezTo>
                    <a:pt x="16" y="135"/>
                    <a:pt x="24" y="146"/>
                    <a:pt x="36" y="153"/>
                  </a:cubicBezTo>
                  <a:cubicBezTo>
                    <a:pt x="47" y="160"/>
                    <a:pt x="60" y="164"/>
                    <a:pt x="74" y="164"/>
                  </a:cubicBezTo>
                  <a:cubicBezTo>
                    <a:pt x="87" y="164"/>
                    <a:pt x="100" y="160"/>
                    <a:pt x="111" y="153"/>
                  </a:cubicBezTo>
                  <a:cubicBezTo>
                    <a:pt x="122" y="146"/>
                    <a:pt x="132" y="135"/>
                    <a:pt x="139" y="123"/>
                  </a:cubicBezTo>
                  <a:cubicBezTo>
                    <a:pt x="145" y="109"/>
                    <a:pt x="149" y="96"/>
                    <a:pt x="149" y="81"/>
                  </a:cubicBezTo>
                  <a:cubicBezTo>
                    <a:pt x="149" y="68"/>
                    <a:pt x="145" y="54"/>
                    <a:pt x="139" y="42"/>
                  </a:cubicBezTo>
                  <a:cubicBezTo>
                    <a:pt x="132" y="28"/>
                    <a:pt x="122" y="19"/>
                    <a:pt x="111" y="11"/>
                  </a:cubicBezTo>
                  <a:cubicBezTo>
                    <a:pt x="100" y="4"/>
                    <a:pt x="87" y="0"/>
                    <a:pt x="74" y="0"/>
                  </a:cubicBezTo>
                  <a:cubicBezTo>
                    <a:pt x="60" y="0"/>
                    <a:pt x="47" y="4"/>
                    <a:pt x="36" y="11"/>
                  </a:cubicBezTo>
                  <a:cubicBezTo>
                    <a:pt x="24" y="19"/>
                    <a:pt x="16" y="28"/>
                    <a:pt x="10" y="42"/>
                  </a:cubicBezTo>
                  <a:cubicBezTo>
                    <a:pt x="4" y="54"/>
                    <a:pt x="0" y="68"/>
                    <a:pt x="0" y="8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14040" rIns="90000" bIns="1404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1607400" y="6096600"/>
              <a:ext cx="92880" cy="117360"/>
            </a:xfrm>
            <a:custGeom>
              <a:avLst/>
              <a:gdLst/>
              <a:ahLst/>
              <a:cxnLst/>
              <a:rect l="0" t="0" r="r" b="b"/>
              <a:pathLst>
                <a:path w="258" h="326">
                  <a:moveTo>
                    <a:pt x="15" y="275"/>
                  </a:moveTo>
                  <a:cubicBezTo>
                    <a:pt x="-41" y="64"/>
                    <a:pt x="77" y="92"/>
                    <a:pt x="107" y="0"/>
                  </a:cubicBezTo>
                  <a:cubicBezTo>
                    <a:pt x="152" y="22"/>
                    <a:pt x="196" y="44"/>
                    <a:pt x="239" y="65"/>
                  </a:cubicBezTo>
                  <a:cubicBezTo>
                    <a:pt x="239" y="64"/>
                    <a:pt x="280" y="266"/>
                    <a:pt x="240" y="311"/>
                  </a:cubicBezTo>
                  <a:cubicBezTo>
                    <a:pt x="211" y="345"/>
                    <a:pt x="26" y="317"/>
                    <a:pt x="15" y="27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639440" y="6162480"/>
              <a:ext cx="54720" cy="28080"/>
            </a:xfrm>
            <a:custGeom>
              <a:avLst/>
              <a:gdLst/>
              <a:ahLst/>
              <a:cxnLst/>
              <a:rect l="0" t="0" r="r" b="b"/>
              <a:pathLst>
                <a:path w="152" h="78">
                  <a:moveTo>
                    <a:pt x="131" y="37"/>
                  </a:moveTo>
                  <a:cubicBezTo>
                    <a:pt x="120" y="26"/>
                    <a:pt x="107" y="15"/>
                    <a:pt x="93" y="10"/>
                  </a:cubicBezTo>
                  <a:cubicBezTo>
                    <a:pt x="62" y="-3"/>
                    <a:pt x="29" y="-3"/>
                    <a:pt x="0" y="8"/>
                  </a:cubicBezTo>
                  <a:cubicBezTo>
                    <a:pt x="31" y="8"/>
                    <a:pt x="59" y="10"/>
                    <a:pt x="87" y="22"/>
                  </a:cubicBezTo>
                  <a:cubicBezTo>
                    <a:pt x="100" y="27"/>
                    <a:pt x="112" y="34"/>
                    <a:pt x="124" y="44"/>
                  </a:cubicBezTo>
                  <a:cubicBezTo>
                    <a:pt x="133" y="54"/>
                    <a:pt x="145" y="64"/>
                    <a:pt x="152" y="78"/>
                  </a:cubicBezTo>
                  <a:cubicBezTo>
                    <a:pt x="149" y="62"/>
                    <a:pt x="142" y="48"/>
                    <a:pt x="131" y="3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16920" rIns="90000" bIns="-169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682640" y="6087600"/>
              <a:ext cx="79200" cy="142560"/>
            </a:xfrm>
            <a:custGeom>
              <a:avLst/>
              <a:gdLst/>
              <a:ahLst/>
              <a:cxnLst/>
              <a:rect l="0" t="0" r="r" b="b"/>
              <a:pathLst>
                <a:path w="220" h="396">
                  <a:moveTo>
                    <a:pt x="45" y="372"/>
                  </a:moveTo>
                  <a:cubicBezTo>
                    <a:pt x="0" y="325"/>
                    <a:pt x="2" y="118"/>
                    <a:pt x="0" y="17"/>
                  </a:cubicBezTo>
                  <a:cubicBezTo>
                    <a:pt x="63" y="11"/>
                    <a:pt x="127" y="6"/>
                    <a:pt x="190" y="0"/>
                  </a:cubicBezTo>
                  <a:cubicBezTo>
                    <a:pt x="192" y="0"/>
                    <a:pt x="244" y="327"/>
                    <a:pt x="206" y="372"/>
                  </a:cubicBezTo>
                  <a:cubicBezTo>
                    <a:pt x="178" y="405"/>
                    <a:pt x="77" y="404"/>
                    <a:pt x="45" y="3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1751760" y="6087600"/>
              <a:ext cx="79200" cy="142560"/>
            </a:xfrm>
            <a:custGeom>
              <a:avLst/>
              <a:gdLst/>
              <a:ahLst/>
              <a:cxnLst/>
              <a:rect l="0" t="0" r="r" b="b"/>
              <a:pathLst>
                <a:path w="220" h="396">
                  <a:moveTo>
                    <a:pt x="175" y="372"/>
                  </a:moveTo>
                  <a:cubicBezTo>
                    <a:pt x="220" y="325"/>
                    <a:pt x="219" y="118"/>
                    <a:pt x="220" y="17"/>
                  </a:cubicBezTo>
                  <a:cubicBezTo>
                    <a:pt x="157" y="11"/>
                    <a:pt x="94" y="6"/>
                    <a:pt x="30" y="0"/>
                  </a:cubicBezTo>
                  <a:cubicBezTo>
                    <a:pt x="25" y="124"/>
                    <a:pt x="-23" y="327"/>
                    <a:pt x="13" y="372"/>
                  </a:cubicBezTo>
                  <a:cubicBezTo>
                    <a:pt x="41" y="405"/>
                    <a:pt x="144" y="404"/>
                    <a:pt x="175" y="3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1753920" y="6163560"/>
              <a:ext cx="5400" cy="57960"/>
            </a:xfrm>
            <a:custGeom>
              <a:avLst/>
              <a:gdLst/>
              <a:ahLst/>
              <a:cxnLst/>
              <a:rect l="0" t="0" r="r" b="b"/>
              <a:pathLst>
                <a:path w="15" h="161">
                  <a:moveTo>
                    <a:pt x="15" y="80"/>
                  </a:moveTo>
                  <a:cubicBezTo>
                    <a:pt x="15" y="54"/>
                    <a:pt x="13" y="27"/>
                    <a:pt x="7" y="0"/>
                  </a:cubicBezTo>
                  <a:cubicBezTo>
                    <a:pt x="2" y="27"/>
                    <a:pt x="0" y="55"/>
                    <a:pt x="0" y="80"/>
                  </a:cubicBezTo>
                  <a:cubicBezTo>
                    <a:pt x="2" y="108"/>
                    <a:pt x="2" y="135"/>
                    <a:pt x="7" y="161"/>
                  </a:cubicBezTo>
                  <a:cubicBezTo>
                    <a:pt x="13" y="135"/>
                    <a:pt x="15" y="106"/>
                    <a:pt x="15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12960" rIns="90000" bIns="129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1696680" y="6082200"/>
              <a:ext cx="120600" cy="116280"/>
            </a:xfrm>
            <a:custGeom>
              <a:avLst/>
              <a:gdLst/>
              <a:ahLst/>
              <a:cxnLst/>
              <a:rect l="0" t="0" r="r" b="b"/>
              <a:pathLst>
                <a:path w="335" h="323">
                  <a:moveTo>
                    <a:pt x="167" y="323"/>
                  </a:moveTo>
                  <a:cubicBezTo>
                    <a:pt x="223" y="266"/>
                    <a:pt x="335" y="236"/>
                    <a:pt x="335" y="153"/>
                  </a:cubicBezTo>
                  <a:cubicBezTo>
                    <a:pt x="335" y="68"/>
                    <a:pt x="260" y="0"/>
                    <a:pt x="167" y="0"/>
                  </a:cubicBezTo>
                  <a:cubicBezTo>
                    <a:pt x="74" y="0"/>
                    <a:pt x="0" y="68"/>
                    <a:pt x="0" y="153"/>
                  </a:cubicBezTo>
                  <a:cubicBezTo>
                    <a:pt x="0" y="236"/>
                    <a:pt x="111" y="266"/>
                    <a:pt x="167" y="3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618920" y="5828400"/>
              <a:ext cx="91080" cy="176400"/>
            </a:xfrm>
            <a:custGeom>
              <a:avLst/>
              <a:gdLst/>
              <a:ahLst/>
              <a:cxnLst/>
              <a:rect l="0" t="0" r="r" b="b"/>
              <a:pathLst>
                <a:path w="253" h="490">
                  <a:moveTo>
                    <a:pt x="230" y="214"/>
                  </a:moveTo>
                  <a:cubicBezTo>
                    <a:pt x="240" y="410"/>
                    <a:pt x="246" y="381"/>
                    <a:pt x="253" y="465"/>
                  </a:cubicBezTo>
                  <a:cubicBezTo>
                    <a:pt x="218" y="473"/>
                    <a:pt x="184" y="482"/>
                    <a:pt x="149" y="490"/>
                  </a:cubicBezTo>
                  <a:cubicBezTo>
                    <a:pt x="106" y="415"/>
                    <a:pt x="154" y="472"/>
                    <a:pt x="19" y="266"/>
                  </a:cubicBezTo>
                  <a:cubicBezTo>
                    <a:pt x="-29" y="190"/>
                    <a:pt x="23" y="12"/>
                    <a:pt x="53" y="0"/>
                  </a:cubicBezTo>
                  <a:cubicBezTo>
                    <a:pt x="71" y="-5"/>
                    <a:pt x="226" y="114"/>
                    <a:pt x="230" y="2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636560" y="5864040"/>
              <a:ext cx="65880" cy="139680"/>
            </a:xfrm>
            <a:custGeom>
              <a:avLst/>
              <a:gdLst/>
              <a:ahLst/>
              <a:cxnLst/>
              <a:rect l="0" t="0" r="r" b="b"/>
              <a:pathLst>
                <a:path w="183" h="388">
                  <a:moveTo>
                    <a:pt x="136" y="128"/>
                  </a:moveTo>
                  <a:cubicBezTo>
                    <a:pt x="172" y="318"/>
                    <a:pt x="168" y="290"/>
                    <a:pt x="183" y="371"/>
                  </a:cubicBezTo>
                  <a:cubicBezTo>
                    <a:pt x="160" y="377"/>
                    <a:pt x="137" y="382"/>
                    <a:pt x="114" y="388"/>
                  </a:cubicBezTo>
                  <a:cubicBezTo>
                    <a:pt x="82" y="310"/>
                    <a:pt x="114" y="374"/>
                    <a:pt x="14" y="157"/>
                  </a:cubicBezTo>
                  <a:cubicBezTo>
                    <a:pt x="-13" y="101"/>
                    <a:pt x="3" y="10"/>
                    <a:pt x="31" y="1"/>
                  </a:cubicBezTo>
                  <a:cubicBezTo>
                    <a:pt x="49" y="-5"/>
                    <a:pt x="122" y="49"/>
                    <a:pt x="136" y="1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1803600" y="5828400"/>
              <a:ext cx="91080" cy="176400"/>
            </a:xfrm>
            <a:custGeom>
              <a:avLst/>
              <a:gdLst/>
              <a:ahLst/>
              <a:cxnLst/>
              <a:rect l="0" t="0" r="r" b="b"/>
              <a:pathLst>
                <a:path w="253" h="490">
                  <a:moveTo>
                    <a:pt x="22" y="214"/>
                  </a:moveTo>
                  <a:cubicBezTo>
                    <a:pt x="13" y="410"/>
                    <a:pt x="7" y="381"/>
                    <a:pt x="0" y="465"/>
                  </a:cubicBezTo>
                  <a:cubicBezTo>
                    <a:pt x="35" y="473"/>
                    <a:pt x="68" y="482"/>
                    <a:pt x="104" y="490"/>
                  </a:cubicBezTo>
                  <a:cubicBezTo>
                    <a:pt x="146" y="415"/>
                    <a:pt x="99" y="472"/>
                    <a:pt x="232" y="266"/>
                  </a:cubicBezTo>
                  <a:cubicBezTo>
                    <a:pt x="283" y="190"/>
                    <a:pt x="228" y="12"/>
                    <a:pt x="199" y="0"/>
                  </a:cubicBezTo>
                  <a:cubicBezTo>
                    <a:pt x="180" y="-5"/>
                    <a:pt x="26" y="114"/>
                    <a:pt x="22" y="2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1810800" y="5864040"/>
              <a:ext cx="66240" cy="140400"/>
            </a:xfrm>
            <a:custGeom>
              <a:avLst/>
              <a:gdLst/>
              <a:ahLst/>
              <a:cxnLst/>
              <a:rect l="0" t="0" r="r" b="b"/>
              <a:pathLst>
                <a:path w="184" h="390">
                  <a:moveTo>
                    <a:pt x="46" y="128"/>
                  </a:moveTo>
                  <a:cubicBezTo>
                    <a:pt x="11" y="318"/>
                    <a:pt x="16" y="290"/>
                    <a:pt x="0" y="371"/>
                  </a:cubicBezTo>
                  <a:cubicBezTo>
                    <a:pt x="22" y="377"/>
                    <a:pt x="45" y="384"/>
                    <a:pt x="67" y="390"/>
                  </a:cubicBezTo>
                  <a:cubicBezTo>
                    <a:pt x="100" y="313"/>
                    <a:pt x="67" y="377"/>
                    <a:pt x="169" y="159"/>
                  </a:cubicBezTo>
                  <a:cubicBezTo>
                    <a:pt x="196" y="101"/>
                    <a:pt x="183" y="10"/>
                    <a:pt x="152" y="1"/>
                  </a:cubicBezTo>
                  <a:cubicBezTo>
                    <a:pt x="134" y="-5"/>
                    <a:pt x="62" y="49"/>
                    <a:pt x="46" y="1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634040" y="5936040"/>
              <a:ext cx="245160" cy="214560"/>
            </a:xfrm>
            <a:custGeom>
              <a:avLst/>
              <a:gdLst/>
              <a:ahLst/>
              <a:cxnLst/>
              <a:rect l="0" t="0" r="r" b="b"/>
              <a:pathLst>
                <a:path w="681" h="596">
                  <a:moveTo>
                    <a:pt x="340" y="0"/>
                  </a:moveTo>
                  <a:cubicBezTo>
                    <a:pt x="153" y="0"/>
                    <a:pt x="67" y="80"/>
                    <a:pt x="67" y="191"/>
                  </a:cubicBezTo>
                  <a:cubicBezTo>
                    <a:pt x="67" y="284"/>
                    <a:pt x="-74" y="422"/>
                    <a:pt x="53" y="513"/>
                  </a:cubicBezTo>
                  <a:cubicBezTo>
                    <a:pt x="115" y="557"/>
                    <a:pt x="217" y="596"/>
                    <a:pt x="340" y="596"/>
                  </a:cubicBezTo>
                  <a:cubicBezTo>
                    <a:pt x="463" y="596"/>
                    <a:pt x="567" y="557"/>
                    <a:pt x="629" y="513"/>
                  </a:cubicBezTo>
                  <a:cubicBezTo>
                    <a:pt x="754" y="419"/>
                    <a:pt x="614" y="284"/>
                    <a:pt x="614" y="191"/>
                  </a:cubicBezTo>
                  <a:cubicBezTo>
                    <a:pt x="614" y="80"/>
                    <a:pt x="529" y="0"/>
                    <a:pt x="34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650240" y="5965200"/>
              <a:ext cx="214200" cy="177840"/>
            </a:xfrm>
            <a:custGeom>
              <a:avLst/>
              <a:gdLst/>
              <a:ahLst/>
              <a:cxnLst/>
              <a:rect l="0" t="0" r="r" b="b"/>
              <a:pathLst>
                <a:path w="595" h="494">
                  <a:moveTo>
                    <a:pt x="270" y="15"/>
                  </a:moveTo>
                  <a:cubicBezTo>
                    <a:pt x="287" y="-5"/>
                    <a:pt x="303" y="-5"/>
                    <a:pt x="319" y="15"/>
                  </a:cubicBezTo>
                  <a:cubicBezTo>
                    <a:pt x="358" y="66"/>
                    <a:pt x="419" y="174"/>
                    <a:pt x="424" y="263"/>
                  </a:cubicBezTo>
                  <a:cubicBezTo>
                    <a:pt x="494" y="253"/>
                    <a:pt x="574" y="257"/>
                    <a:pt x="591" y="295"/>
                  </a:cubicBezTo>
                  <a:cubicBezTo>
                    <a:pt x="622" y="368"/>
                    <a:pt x="473" y="494"/>
                    <a:pt x="297" y="494"/>
                  </a:cubicBezTo>
                  <a:cubicBezTo>
                    <a:pt x="118" y="494"/>
                    <a:pt x="-27" y="368"/>
                    <a:pt x="4" y="295"/>
                  </a:cubicBezTo>
                  <a:cubicBezTo>
                    <a:pt x="17" y="257"/>
                    <a:pt x="97" y="253"/>
                    <a:pt x="166" y="263"/>
                  </a:cubicBezTo>
                  <a:cubicBezTo>
                    <a:pt x="170" y="174"/>
                    <a:pt x="231" y="66"/>
                    <a:pt x="270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1706400" y="6092280"/>
              <a:ext cx="101160" cy="36720"/>
            </a:xfrm>
            <a:custGeom>
              <a:avLst/>
              <a:gdLst/>
              <a:ahLst/>
              <a:cxnLst/>
              <a:rect l="0" t="0" r="r" b="b"/>
              <a:pathLst>
                <a:path w="281" h="102">
                  <a:moveTo>
                    <a:pt x="57" y="36"/>
                  </a:moveTo>
                  <a:cubicBezTo>
                    <a:pt x="77" y="37"/>
                    <a:pt x="100" y="33"/>
                    <a:pt x="116" y="22"/>
                  </a:cubicBezTo>
                  <a:cubicBezTo>
                    <a:pt x="126" y="16"/>
                    <a:pt x="133" y="8"/>
                    <a:pt x="140" y="0"/>
                  </a:cubicBezTo>
                  <a:cubicBezTo>
                    <a:pt x="146" y="8"/>
                    <a:pt x="156" y="16"/>
                    <a:pt x="164" y="22"/>
                  </a:cubicBezTo>
                  <a:cubicBezTo>
                    <a:pt x="184" y="33"/>
                    <a:pt x="204" y="39"/>
                    <a:pt x="225" y="36"/>
                  </a:cubicBezTo>
                  <a:cubicBezTo>
                    <a:pt x="245" y="36"/>
                    <a:pt x="265" y="29"/>
                    <a:pt x="280" y="16"/>
                  </a:cubicBezTo>
                  <a:cubicBezTo>
                    <a:pt x="289" y="8"/>
                    <a:pt x="240" y="102"/>
                    <a:pt x="140" y="102"/>
                  </a:cubicBezTo>
                  <a:cubicBezTo>
                    <a:pt x="40" y="102"/>
                    <a:pt x="-9" y="8"/>
                    <a:pt x="1" y="16"/>
                  </a:cubicBezTo>
                  <a:cubicBezTo>
                    <a:pt x="16" y="28"/>
                    <a:pt x="36" y="34"/>
                    <a:pt x="57" y="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8280" rIns="90000" bIns="-828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1670760" y="5991120"/>
              <a:ext cx="59400" cy="70560"/>
            </a:xfrm>
            <a:custGeom>
              <a:avLst/>
              <a:gdLst/>
              <a:ahLst/>
              <a:cxnLst/>
              <a:rect l="0" t="0" r="r" b="b"/>
              <a:pathLst>
                <a:path w="165" h="196">
                  <a:moveTo>
                    <a:pt x="107" y="6"/>
                  </a:moveTo>
                  <a:cubicBezTo>
                    <a:pt x="52" y="-17"/>
                    <a:pt x="14" y="37"/>
                    <a:pt x="6" y="68"/>
                  </a:cubicBezTo>
                  <a:cubicBezTo>
                    <a:pt x="-10" y="111"/>
                    <a:pt x="9" y="161"/>
                    <a:pt x="14" y="172"/>
                  </a:cubicBezTo>
                  <a:cubicBezTo>
                    <a:pt x="18" y="180"/>
                    <a:pt x="59" y="215"/>
                    <a:pt x="151" y="181"/>
                  </a:cubicBezTo>
                  <a:cubicBezTo>
                    <a:pt x="148" y="181"/>
                    <a:pt x="173" y="132"/>
                    <a:pt x="162" y="84"/>
                  </a:cubicBezTo>
                  <a:cubicBezTo>
                    <a:pt x="144" y="59"/>
                    <a:pt x="156" y="24"/>
                    <a:pt x="107" y="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25560" rIns="90000" bIns="255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1666800" y="5987880"/>
              <a:ext cx="62280" cy="75600"/>
            </a:xfrm>
            <a:custGeom>
              <a:avLst/>
              <a:gdLst/>
              <a:ahLst/>
              <a:cxnLst/>
              <a:rect l="0" t="0" r="r" b="b"/>
              <a:pathLst>
                <a:path w="173" h="210">
                  <a:moveTo>
                    <a:pt x="152" y="33"/>
                  </a:moveTo>
                  <a:cubicBezTo>
                    <a:pt x="145" y="25"/>
                    <a:pt x="138" y="16"/>
                    <a:pt x="128" y="11"/>
                  </a:cubicBezTo>
                  <a:cubicBezTo>
                    <a:pt x="124" y="8"/>
                    <a:pt x="118" y="5"/>
                    <a:pt x="113" y="4"/>
                  </a:cubicBezTo>
                  <a:cubicBezTo>
                    <a:pt x="107" y="2"/>
                    <a:pt x="101" y="0"/>
                    <a:pt x="96" y="0"/>
                  </a:cubicBezTo>
                  <a:cubicBezTo>
                    <a:pt x="73" y="-3"/>
                    <a:pt x="52" y="8"/>
                    <a:pt x="36" y="22"/>
                  </a:cubicBezTo>
                  <a:cubicBezTo>
                    <a:pt x="21" y="37"/>
                    <a:pt x="8" y="57"/>
                    <a:pt x="3" y="80"/>
                  </a:cubicBezTo>
                  <a:cubicBezTo>
                    <a:pt x="-3" y="102"/>
                    <a:pt x="0" y="125"/>
                    <a:pt x="5" y="148"/>
                  </a:cubicBezTo>
                  <a:cubicBezTo>
                    <a:pt x="7" y="159"/>
                    <a:pt x="11" y="170"/>
                    <a:pt x="17" y="179"/>
                  </a:cubicBezTo>
                  <a:cubicBezTo>
                    <a:pt x="17" y="181"/>
                    <a:pt x="17" y="182"/>
                    <a:pt x="18" y="183"/>
                  </a:cubicBezTo>
                  <a:cubicBezTo>
                    <a:pt x="18" y="185"/>
                    <a:pt x="18" y="188"/>
                    <a:pt x="18" y="189"/>
                  </a:cubicBezTo>
                  <a:cubicBezTo>
                    <a:pt x="18" y="190"/>
                    <a:pt x="19" y="190"/>
                    <a:pt x="20" y="190"/>
                  </a:cubicBezTo>
                  <a:cubicBezTo>
                    <a:pt x="21" y="193"/>
                    <a:pt x="24" y="194"/>
                    <a:pt x="27" y="196"/>
                  </a:cubicBezTo>
                  <a:cubicBezTo>
                    <a:pt x="32" y="200"/>
                    <a:pt x="36" y="201"/>
                    <a:pt x="42" y="204"/>
                  </a:cubicBezTo>
                  <a:cubicBezTo>
                    <a:pt x="63" y="211"/>
                    <a:pt x="83" y="211"/>
                    <a:pt x="104" y="208"/>
                  </a:cubicBezTo>
                  <a:cubicBezTo>
                    <a:pt x="124" y="205"/>
                    <a:pt x="142" y="200"/>
                    <a:pt x="162" y="190"/>
                  </a:cubicBezTo>
                  <a:cubicBezTo>
                    <a:pt x="142" y="194"/>
                    <a:pt x="122" y="200"/>
                    <a:pt x="104" y="200"/>
                  </a:cubicBezTo>
                  <a:cubicBezTo>
                    <a:pt x="84" y="200"/>
                    <a:pt x="65" y="198"/>
                    <a:pt x="48" y="190"/>
                  </a:cubicBezTo>
                  <a:cubicBezTo>
                    <a:pt x="44" y="189"/>
                    <a:pt x="41" y="187"/>
                    <a:pt x="36" y="183"/>
                  </a:cubicBezTo>
                  <a:cubicBezTo>
                    <a:pt x="35" y="181"/>
                    <a:pt x="32" y="181"/>
                    <a:pt x="32" y="179"/>
                  </a:cubicBezTo>
                  <a:cubicBezTo>
                    <a:pt x="31" y="178"/>
                    <a:pt x="31" y="177"/>
                    <a:pt x="31" y="176"/>
                  </a:cubicBezTo>
                  <a:cubicBezTo>
                    <a:pt x="27" y="166"/>
                    <a:pt x="25" y="156"/>
                    <a:pt x="21" y="148"/>
                  </a:cubicBezTo>
                  <a:cubicBezTo>
                    <a:pt x="18" y="127"/>
                    <a:pt x="17" y="107"/>
                    <a:pt x="21" y="89"/>
                  </a:cubicBezTo>
                  <a:cubicBezTo>
                    <a:pt x="25" y="71"/>
                    <a:pt x="36" y="54"/>
                    <a:pt x="49" y="40"/>
                  </a:cubicBezTo>
                  <a:cubicBezTo>
                    <a:pt x="63" y="28"/>
                    <a:pt x="80" y="19"/>
                    <a:pt x="96" y="21"/>
                  </a:cubicBezTo>
                  <a:cubicBezTo>
                    <a:pt x="100" y="21"/>
                    <a:pt x="104" y="20"/>
                    <a:pt x="109" y="22"/>
                  </a:cubicBezTo>
                  <a:cubicBezTo>
                    <a:pt x="112" y="23"/>
                    <a:pt x="118" y="25"/>
                    <a:pt x="122" y="26"/>
                  </a:cubicBezTo>
                  <a:cubicBezTo>
                    <a:pt x="132" y="29"/>
                    <a:pt x="139" y="35"/>
                    <a:pt x="145" y="43"/>
                  </a:cubicBezTo>
                  <a:cubicBezTo>
                    <a:pt x="157" y="54"/>
                    <a:pt x="167" y="73"/>
                    <a:pt x="173" y="95"/>
                  </a:cubicBezTo>
                  <a:cubicBezTo>
                    <a:pt x="173" y="73"/>
                    <a:pt x="165" y="52"/>
                    <a:pt x="152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30600" rIns="90000" bIns="306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1685880" y="6008400"/>
              <a:ext cx="34920" cy="42480"/>
            </a:xfrm>
            <a:custGeom>
              <a:avLst/>
              <a:gdLst/>
              <a:ahLst/>
              <a:cxnLst/>
              <a:rect l="0" t="0" r="r" b="b"/>
              <a:pathLst>
                <a:path w="97" h="118">
                  <a:moveTo>
                    <a:pt x="0" y="59"/>
                  </a:moveTo>
                  <a:cubicBezTo>
                    <a:pt x="0" y="70"/>
                    <a:pt x="2" y="79"/>
                    <a:pt x="7" y="89"/>
                  </a:cubicBezTo>
                  <a:cubicBezTo>
                    <a:pt x="11" y="98"/>
                    <a:pt x="17" y="105"/>
                    <a:pt x="24" y="111"/>
                  </a:cubicBezTo>
                  <a:cubicBezTo>
                    <a:pt x="31" y="116"/>
                    <a:pt x="40" y="118"/>
                    <a:pt x="48" y="118"/>
                  </a:cubicBezTo>
                  <a:cubicBezTo>
                    <a:pt x="57" y="118"/>
                    <a:pt x="65" y="116"/>
                    <a:pt x="73" y="111"/>
                  </a:cubicBezTo>
                  <a:cubicBezTo>
                    <a:pt x="80" y="105"/>
                    <a:pt x="86" y="98"/>
                    <a:pt x="91" y="89"/>
                  </a:cubicBezTo>
                  <a:cubicBezTo>
                    <a:pt x="94" y="79"/>
                    <a:pt x="97" y="70"/>
                    <a:pt x="97" y="59"/>
                  </a:cubicBezTo>
                  <a:cubicBezTo>
                    <a:pt x="97" y="48"/>
                    <a:pt x="94" y="38"/>
                    <a:pt x="91" y="29"/>
                  </a:cubicBezTo>
                  <a:cubicBezTo>
                    <a:pt x="86" y="20"/>
                    <a:pt x="80" y="12"/>
                    <a:pt x="73" y="7"/>
                  </a:cubicBezTo>
                  <a:cubicBezTo>
                    <a:pt x="65" y="1"/>
                    <a:pt x="57" y="0"/>
                    <a:pt x="48" y="0"/>
                  </a:cubicBezTo>
                  <a:cubicBezTo>
                    <a:pt x="40" y="0"/>
                    <a:pt x="31" y="1"/>
                    <a:pt x="24" y="7"/>
                  </a:cubicBezTo>
                  <a:cubicBezTo>
                    <a:pt x="17" y="12"/>
                    <a:pt x="11" y="20"/>
                    <a:pt x="7" y="29"/>
                  </a:cubicBezTo>
                  <a:cubicBezTo>
                    <a:pt x="2" y="38"/>
                    <a:pt x="0" y="48"/>
                    <a:pt x="0" y="5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520" rIns="90000" bIns="-2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783800" y="5991120"/>
              <a:ext cx="59400" cy="70560"/>
            </a:xfrm>
            <a:custGeom>
              <a:avLst/>
              <a:gdLst/>
              <a:ahLst/>
              <a:cxnLst/>
              <a:rect l="0" t="0" r="r" b="b"/>
              <a:pathLst>
                <a:path w="165" h="196">
                  <a:moveTo>
                    <a:pt x="57" y="6"/>
                  </a:moveTo>
                  <a:cubicBezTo>
                    <a:pt x="113" y="-17"/>
                    <a:pt x="150" y="37"/>
                    <a:pt x="159" y="68"/>
                  </a:cubicBezTo>
                  <a:cubicBezTo>
                    <a:pt x="174" y="111"/>
                    <a:pt x="155" y="162"/>
                    <a:pt x="150" y="172"/>
                  </a:cubicBezTo>
                  <a:cubicBezTo>
                    <a:pt x="145" y="181"/>
                    <a:pt x="105" y="215"/>
                    <a:pt x="13" y="181"/>
                  </a:cubicBezTo>
                  <a:cubicBezTo>
                    <a:pt x="16" y="181"/>
                    <a:pt x="-7" y="132"/>
                    <a:pt x="2" y="84"/>
                  </a:cubicBezTo>
                  <a:cubicBezTo>
                    <a:pt x="21" y="59"/>
                    <a:pt x="9" y="24"/>
                    <a:pt x="57" y="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25560" rIns="90000" bIns="255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1784880" y="5988240"/>
              <a:ext cx="62640" cy="74880"/>
            </a:xfrm>
            <a:custGeom>
              <a:avLst/>
              <a:gdLst/>
              <a:ahLst/>
              <a:cxnLst/>
              <a:rect l="0" t="0" r="r" b="b"/>
              <a:pathLst>
                <a:path w="174" h="208">
                  <a:moveTo>
                    <a:pt x="27" y="39"/>
                  </a:moveTo>
                  <a:cubicBezTo>
                    <a:pt x="35" y="32"/>
                    <a:pt x="42" y="27"/>
                    <a:pt x="50" y="24"/>
                  </a:cubicBezTo>
                  <a:cubicBezTo>
                    <a:pt x="54" y="21"/>
                    <a:pt x="59" y="20"/>
                    <a:pt x="62" y="20"/>
                  </a:cubicBezTo>
                  <a:cubicBezTo>
                    <a:pt x="66" y="18"/>
                    <a:pt x="72" y="18"/>
                    <a:pt x="76" y="18"/>
                  </a:cubicBezTo>
                  <a:cubicBezTo>
                    <a:pt x="93" y="18"/>
                    <a:pt x="111" y="25"/>
                    <a:pt x="123" y="38"/>
                  </a:cubicBezTo>
                  <a:cubicBezTo>
                    <a:pt x="135" y="51"/>
                    <a:pt x="147" y="70"/>
                    <a:pt x="151" y="86"/>
                  </a:cubicBezTo>
                  <a:cubicBezTo>
                    <a:pt x="154" y="103"/>
                    <a:pt x="154" y="124"/>
                    <a:pt x="151" y="145"/>
                  </a:cubicBezTo>
                  <a:cubicBezTo>
                    <a:pt x="148" y="154"/>
                    <a:pt x="145" y="165"/>
                    <a:pt x="141" y="172"/>
                  </a:cubicBezTo>
                  <a:cubicBezTo>
                    <a:pt x="140" y="174"/>
                    <a:pt x="140" y="175"/>
                    <a:pt x="139" y="176"/>
                  </a:cubicBezTo>
                  <a:cubicBezTo>
                    <a:pt x="137" y="178"/>
                    <a:pt x="135" y="178"/>
                    <a:pt x="135" y="180"/>
                  </a:cubicBezTo>
                  <a:cubicBezTo>
                    <a:pt x="131" y="182"/>
                    <a:pt x="128" y="186"/>
                    <a:pt x="124" y="188"/>
                  </a:cubicBezTo>
                  <a:cubicBezTo>
                    <a:pt x="107" y="195"/>
                    <a:pt x="89" y="199"/>
                    <a:pt x="68" y="197"/>
                  </a:cubicBezTo>
                  <a:cubicBezTo>
                    <a:pt x="50" y="197"/>
                    <a:pt x="30" y="193"/>
                    <a:pt x="10" y="188"/>
                  </a:cubicBezTo>
                  <a:cubicBezTo>
                    <a:pt x="30" y="197"/>
                    <a:pt x="48" y="203"/>
                    <a:pt x="68" y="206"/>
                  </a:cubicBezTo>
                  <a:cubicBezTo>
                    <a:pt x="89" y="210"/>
                    <a:pt x="110" y="207"/>
                    <a:pt x="130" y="200"/>
                  </a:cubicBezTo>
                  <a:cubicBezTo>
                    <a:pt x="135" y="199"/>
                    <a:pt x="139" y="197"/>
                    <a:pt x="145" y="193"/>
                  </a:cubicBezTo>
                  <a:cubicBezTo>
                    <a:pt x="147" y="192"/>
                    <a:pt x="151" y="189"/>
                    <a:pt x="152" y="188"/>
                  </a:cubicBezTo>
                  <a:cubicBezTo>
                    <a:pt x="153" y="188"/>
                    <a:pt x="153" y="187"/>
                    <a:pt x="154" y="186"/>
                  </a:cubicBezTo>
                  <a:cubicBezTo>
                    <a:pt x="154" y="186"/>
                    <a:pt x="156" y="184"/>
                    <a:pt x="156" y="183"/>
                  </a:cubicBezTo>
                  <a:lnTo>
                    <a:pt x="156" y="182"/>
                  </a:lnTo>
                  <a:cubicBezTo>
                    <a:pt x="157" y="182"/>
                    <a:pt x="157" y="181"/>
                    <a:pt x="158" y="180"/>
                  </a:cubicBezTo>
                  <a:cubicBezTo>
                    <a:pt x="162" y="169"/>
                    <a:pt x="165" y="159"/>
                    <a:pt x="169" y="148"/>
                  </a:cubicBezTo>
                  <a:cubicBezTo>
                    <a:pt x="175" y="126"/>
                    <a:pt x="175" y="103"/>
                    <a:pt x="171" y="80"/>
                  </a:cubicBezTo>
                  <a:cubicBezTo>
                    <a:pt x="165" y="59"/>
                    <a:pt x="152" y="38"/>
                    <a:pt x="137" y="24"/>
                  </a:cubicBezTo>
                  <a:cubicBezTo>
                    <a:pt x="120" y="8"/>
                    <a:pt x="100" y="-3"/>
                    <a:pt x="78" y="1"/>
                  </a:cubicBezTo>
                  <a:cubicBezTo>
                    <a:pt x="72" y="1"/>
                    <a:pt x="66" y="3"/>
                    <a:pt x="61" y="4"/>
                  </a:cubicBezTo>
                  <a:cubicBezTo>
                    <a:pt x="55" y="7"/>
                    <a:pt x="52" y="8"/>
                    <a:pt x="45" y="11"/>
                  </a:cubicBezTo>
                  <a:cubicBezTo>
                    <a:pt x="37" y="18"/>
                    <a:pt x="30" y="25"/>
                    <a:pt x="21" y="34"/>
                  </a:cubicBezTo>
                  <a:cubicBezTo>
                    <a:pt x="9" y="49"/>
                    <a:pt x="2" y="72"/>
                    <a:pt x="0" y="94"/>
                  </a:cubicBezTo>
                  <a:cubicBezTo>
                    <a:pt x="6" y="73"/>
                    <a:pt x="13" y="53"/>
                    <a:pt x="27" y="3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29880" rIns="90000" bIns="2988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1793520" y="6008400"/>
              <a:ext cx="34560" cy="42480"/>
            </a:xfrm>
            <a:custGeom>
              <a:avLst/>
              <a:gdLst/>
              <a:ahLst/>
              <a:cxnLst/>
              <a:rect l="0" t="0" r="r" b="b"/>
              <a:pathLst>
                <a:path w="96" h="118">
                  <a:moveTo>
                    <a:pt x="0" y="59"/>
                  </a:moveTo>
                  <a:cubicBezTo>
                    <a:pt x="0" y="70"/>
                    <a:pt x="1" y="79"/>
                    <a:pt x="6" y="89"/>
                  </a:cubicBezTo>
                  <a:cubicBezTo>
                    <a:pt x="11" y="98"/>
                    <a:pt x="17" y="105"/>
                    <a:pt x="24" y="111"/>
                  </a:cubicBezTo>
                  <a:cubicBezTo>
                    <a:pt x="31" y="116"/>
                    <a:pt x="40" y="118"/>
                    <a:pt x="48" y="118"/>
                  </a:cubicBezTo>
                  <a:cubicBezTo>
                    <a:pt x="57" y="118"/>
                    <a:pt x="65" y="116"/>
                    <a:pt x="72" y="111"/>
                  </a:cubicBezTo>
                  <a:cubicBezTo>
                    <a:pt x="80" y="105"/>
                    <a:pt x="86" y="98"/>
                    <a:pt x="90" y="89"/>
                  </a:cubicBezTo>
                  <a:cubicBezTo>
                    <a:pt x="94" y="79"/>
                    <a:pt x="96" y="70"/>
                    <a:pt x="96" y="59"/>
                  </a:cubicBezTo>
                  <a:cubicBezTo>
                    <a:pt x="96" y="48"/>
                    <a:pt x="94" y="38"/>
                    <a:pt x="90" y="29"/>
                  </a:cubicBezTo>
                  <a:cubicBezTo>
                    <a:pt x="86" y="20"/>
                    <a:pt x="80" y="12"/>
                    <a:pt x="72" y="7"/>
                  </a:cubicBezTo>
                  <a:cubicBezTo>
                    <a:pt x="65" y="1"/>
                    <a:pt x="57" y="0"/>
                    <a:pt x="48" y="0"/>
                  </a:cubicBezTo>
                  <a:cubicBezTo>
                    <a:pt x="40" y="0"/>
                    <a:pt x="31" y="1"/>
                    <a:pt x="24" y="7"/>
                  </a:cubicBezTo>
                  <a:cubicBezTo>
                    <a:pt x="17" y="12"/>
                    <a:pt x="11" y="20"/>
                    <a:pt x="6" y="29"/>
                  </a:cubicBezTo>
                  <a:cubicBezTo>
                    <a:pt x="2" y="38"/>
                    <a:pt x="0" y="48"/>
                    <a:pt x="0" y="5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520" rIns="90000" bIns="-2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1739520" y="6083640"/>
              <a:ext cx="35640" cy="29160"/>
            </a:xfrm>
            <a:custGeom>
              <a:avLst/>
              <a:gdLst/>
              <a:ahLst/>
              <a:cxnLst/>
              <a:rect l="0" t="0" r="r" b="b"/>
              <a:pathLst>
                <a:path w="99" h="81">
                  <a:moveTo>
                    <a:pt x="99" y="0"/>
                  </a:moveTo>
                  <a:cubicBezTo>
                    <a:pt x="66" y="0"/>
                    <a:pt x="32" y="0"/>
                    <a:pt x="0" y="0"/>
                  </a:cubicBezTo>
                  <a:cubicBezTo>
                    <a:pt x="0" y="26"/>
                    <a:pt x="0" y="54"/>
                    <a:pt x="0" y="81"/>
                  </a:cubicBezTo>
                  <a:cubicBezTo>
                    <a:pt x="32" y="81"/>
                    <a:pt x="66" y="81"/>
                    <a:pt x="99" y="81"/>
                  </a:cubicBezTo>
                  <a:cubicBezTo>
                    <a:pt x="99" y="54"/>
                    <a:pt x="99" y="26"/>
                    <a:pt x="99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15840" rIns="90000" bIns="-1584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1690560" y="6058800"/>
              <a:ext cx="134280" cy="47520"/>
            </a:xfrm>
            <a:custGeom>
              <a:avLst/>
              <a:gdLst/>
              <a:ahLst/>
              <a:cxnLst/>
              <a:rect l="0" t="0" r="r" b="b"/>
              <a:pathLst>
                <a:path w="373" h="132">
                  <a:moveTo>
                    <a:pt x="91" y="114"/>
                  </a:moveTo>
                  <a:cubicBezTo>
                    <a:pt x="110" y="111"/>
                    <a:pt x="128" y="106"/>
                    <a:pt x="144" y="98"/>
                  </a:cubicBezTo>
                  <a:cubicBezTo>
                    <a:pt x="159" y="88"/>
                    <a:pt x="170" y="76"/>
                    <a:pt x="172" y="63"/>
                  </a:cubicBezTo>
                  <a:cubicBezTo>
                    <a:pt x="176" y="42"/>
                    <a:pt x="180" y="20"/>
                    <a:pt x="184" y="0"/>
                  </a:cubicBezTo>
                  <a:cubicBezTo>
                    <a:pt x="189" y="20"/>
                    <a:pt x="193" y="42"/>
                    <a:pt x="197" y="63"/>
                  </a:cubicBezTo>
                  <a:cubicBezTo>
                    <a:pt x="201" y="77"/>
                    <a:pt x="209" y="88"/>
                    <a:pt x="225" y="98"/>
                  </a:cubicBezTo>
                  <a:cubicBezTo>
                    <a:pt x="240" y="106"/>
                    <a:pt x="259" y="114"/>
                    <a:pt x="277" y="114"/>
                  </a:cubicBezTo>
                  <a:cubicBezTo>
                    <a:pt x="298" y="114"/>
                    <a:pt x="317" y="111"/>
                    <a:pt x="333" y="101"/>
                  </a:cubicBezTo>
                  <a:cubicBezTo>
                    <a:pt x="350" y="94"/>
                    <a:pt x="366" y="81"/>
                    <a:pt x="373" y="65"/>
                  </a:cubicBezTo>
                  <a:cubicBezTo>
                    <a:pt x="370" y="83"/>
                    <a:pt x="359" y="100"/>
                    <a:pt x="343" y="111"/>
                  </a:cubicBezTo>
                  <a:cubicBezTo>
                    <a:pt x="326" y="122"/>
                    <a:pt x="301" y="129"/>
                    <a:pt x="280" y="132"/>
                  </a:cubicBezTo>
                  <a:cubicBezTo>
                    <a:pt x="255" y="133"/>
                    <a:pt x="232" y="128"/>
                    <a:pt x="212" y="117"/>
                  </a:cubicBezTo>
                  <a:cubicBezTo>
                    <a:pt x="201" y="111"/>
                    <a:pt x="194" y="104"/>
                    <a:pt x="187" y="94"/>
                  </a:cubicBezTo>
                  <a:cubicBezTo>
                    <a:pt x="179" y="104"/>
                    <a:pt x="170" y="111"/>
                    <a:pt x="160" y="117"/>
                  </a:cubicBezTo>
                  <a:cubicBezTo>
                    <a:pt x="139" y="128"/>
                    <a:pt x="115" y="133"/>
                    <a:pt x="93" y="132"/>
                  </a:cubicBezTo>
                  <a:cubicBezTo>
                    <a:pt x="72" y="132"/>
                    <a:pt x="47" y="124"/>
                    <a:pt x="30" y="111"/>
                  </a:cubicBezTo>
                  <a:cubicBezTo>
                    <a:pt x="14" y="100"/>
                    <a:pt x="0" y="81"/>
                    <a:pt x="0" y="65"/>
                  </a:cubicBezTo>
                  <a:cubicBezTo>
                    <a:pt x="4" y="80"/>
                    <a:pt x="18" y="93"/>
                    <a:pt x="35" y="101"/>
                  </a:cubicBezTo>
                  <a:cubicBezTo>
                    <a:pt x="52" y="109"/>
                    <a:pt x="73" y="114"/>
                    <a:pt x="9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2520" rIns="90000" bIns="2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1731960" y="6050160"/>
              <a:ext cx="51120" cy="23760"/>
            </a:xfrm>
            <a:custGeom>
              <a:avLst/>
              <a:gdLst/>
              <a:ahLst/>
              <a:cxnLst/>
              <a:rect l="0" t="0" r="r" b="b"/>
              <a:pathLst>
                <a:path w="142" h="66">
                  <a:moveTo>
                    <a:pt x="71" y="0"/>
                  </a:moveTo>
                  <a:cubicBezTo>
                    <a:pt x="84" y="0"/>
                    <a:pt x="123" y="0"/>
                    <a:pt x="138" y="11"/>
                  </a:cubicBezTo>
                  <a:cubicBezTo>
                    <a:pt x="147" y="18"/>
                    <a:pt x="140" y="36"/>
                    <a:pt x="116" y="53"/>
                  </a:cubicBezTo>
                  <a:cubicBezTo>
                    <a:pt x="99" y="65"/>
                    <a:pt x="84" y="66"/>
                    <a:pt x="72" y="66"/>
                  </a:cubicBezTo>
                  <a:cubicBezTo>
                    <a:pt x="60" y="66"/>
                    <a:pt x="45" y="63"/>
                    <a:pt x="30" y="53"/>
                  </a:cubicBezTo>
                  <a:cubicBezTo>
                    <a:pt x="0" y="36"/>
                    <a:pt x="-5" y="18"/>
                    <a:pt x="5" y="11"/>
                  </a:cubicBezTo>
                  <a:cubicBezTo>
                    <a:pt x="17" y="0"/>
                    <a:pt x="58" y="0"/>
                    <a:pt x="7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1240" rIns="90000" bIns="-2124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42" name="Freeform 141"/>
          <p:cNvSpPr/>
          <p:nvPr/>
        </p:nvSpPr>
        <p:spPr>
          <a:xfrm>
            <a:off x="8063640" y="5894640"/>
            <a:ext cx="183600" cy="277200"/>
          </a:xfrm>
          <a:custGeom>
            <a:avLst/>
            <a:gdLst/>
            <a:ahLst/>
            <a:cxnLst/>
            <a:rect l="0" t="0" r="r" b="b"/>
            <a:pathLst>
              <a:path w="510" h="770">
                <a:moveTo>
                  <a:pt x="290" y="658"/>
                </a:moveTo>
                <a:cubicBezTo>
                  <a:pt x="435" y="532"/>
                  <a:pt x="523" y="378"/>
                  <a:pt x="508" y="173"/>
                </a:cubicBezTo>
                <a:cubicBezTo>
                  <a:pt x="502" y="92"/>
                  <a:pt x="472" y="39"/>
                  <a:pt x="435" y="6"/>
                </a:cubicBezTo>
                <a:cubicBezTo>
                  <a:pt x="408" y="-20"/>
                  <a:pt x="237" y="39"/>
                  <a:pt x="237" y="224"/>
                </a:cubicBezTo>
                <a:cubicBezTo>
                  <a:pt x="239" y="573"/>
                  <a:pt x="79" y="585"/>
                  <a:pt x="0" y="767"/>
                </a:cubicBezTo>
                <a:cubicBezTo>
                  <a:pt x="83" y="780"/>
                  <a:pt x="184" y="752"/>
                  <a:pt x="290" y="658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8046720" y="5886360"/>
            <a:ext cx="173880" cy="282960"/>
          </a:xfrm>
          <a:custGeom>
            <a:avLst/>
            <a:gdLst/>
            <a:ahLst/>
            <a:cxnLst/>
            <a:rect l="0" t="0" r="r" b="b"/>
            <a:pathLst>
              <a:path w="483" h="786">
                <a:moveTo>
                  <a:pt x="483" y="29"/>
                </a:moveTo>
                <a:cubicBezTo>
                  <a:pt x="391" y="-67"/>
                  <a:pt x="226" y="93"/>
                  <a:pt x="226" y="238"/>
                </a:cubicBezTo>
                <a:cubicBezTo>
                  <a:pt x="226" y="589"/>
                  <a:pt x="81" y="620"/>
                  <a:pt x="0" y="778"/>
                </a:cubicBezTo>
                <a:cubicBezTo>
                  <a:pt x="15" y="781"/>
                  <a:pt x="13" y="786"/>
                  <a:pt x="45" y="786"/>
                </a:cubicBezTo>
                <a:cubicBezTo>
                  <a:pt x="148" y="704"/>
                  <a:pt x="301" y="548"/>
                  <a:pt x="301" y="279"/>
                </a:cubicBezTo>
                <a:cubicBezTo>
                  <a:pt x="301" y="112"/>
                  <a:pt x="385" y="42"/>
                  <a:pt x="483" y="29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8046720" y="5881320"/>
            <a:ext cx="163800" cy="284400"/>
          </a:xfrm>
          <a:custGeom>
            <a:avLst/>
            <a:gdLst/>
            <a:ahLst/>
            <a:cxnLst/>
            <a:rect l="0" t="0" r="r" b="b"/>
            <a:pathLst>
              <a:path w="455" h="790">
                <a:moveTo>
                  <a:pt x="455" y="20"/>
                </a:moveTo>
                <a:cubicBezTo>
                  <a:pt x="348" y="-44"/>
                  <a:pt x="192" y="48"/>
                  <a:pt x="192" y="225"/>
                </a:cubicBezTo>
                <a:cubicBezTo>
                  <a:pt x="192" y="511"/>
                  <a:pt x="64" y="501"/>
                  <a:pt x="0" y="640"/>
                </a:cubicBezTo>
                <a:cubicBezTo>
                  <a:pt x="0" y="689"/>
                  <a:pt x="0" y="740"/>
                  <a:pt x="0" y="790"/>
                </a:cubicBezTo>
                <a:cubicBezTo>
                  <a:pt x="45" y="759"/>
                  <a:pt x="256" y="579"/>
                  <a:pt x="256" y="264"/>
                </a:cubicBezTo>
                <a:cubicBezTo>
                  <a:pt x="256" y="95"/>
                  <a:pt x="354" y="23"/>
                  <a:pt x="455" y="2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7645320" y="5927760"/>
            <a:ext cx="278280" cy="259200"/>
          </a:xfrm>
          <a:custGeom>
            <a:avLst/>
            <a:gdLst/>
            <a:ahLst/>
            <a:cxnLst/>
            <a:rect l="0" t="0" r="r" b="b"/>
            <a:pathLst>
              <a:path w="773" h="720">
                <a:moveTo>
                  <a:pt x="5" y="106"/>
                </a:moveTo>
                <a:cubicBezTo>
                  <a:pt x="-34" y="23"/>
                  <a:pt x="169" y="-22"/>
                  <a:pt x="240" y="11"/>
                </a:cubicBezTo>
                <a:cubicBezTo>
                  <a:pt x="240" y="58"/>
                  <a:pt x="240" y="104"/>
                  <a:pt x="240" y="151"/>
                </a:cubicBezTo>
                <a:cubicBezTo>
                  <a:pt x="161" y="135"/>
                  <a:pt x="33" y="164"/>
                  <a:pt x="5" y="106"/>
                </a:cubicBezTo>
                <a:moveTo>
                  <a:pt x="472" y="690"/>
                </a:moveTo>
                <a:cubicBezTo>
                  <a:pt x="472" y="649"/>
                  <a:pt x="608" y="567"/>
                  <a:pt x="773" y="567"/>
                </a:cubicBezTo>
                <a:cubicBezTo>
                  <a:pt x="773" y="618"/>
                  <a:pt x="773" y="669"/>
                  <a:pt x="773" y="720"/>
                </a:cubicBezTo>
                <a:cubicBezTo>
                  <a:pt x="673" y="710"/>
                  <a:pt x="472" y="733"/>
                  <a:pt x="472" y="69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7746480" y="5842440"/>
            <a:ext cx="323640" cy="378360"/>
          </a:xfrm>
          <a:custGeom>
            <a:avLst/>
            <a:gdLst/>
            <a:ahLst/>
            <a:cxnLst/>
            <a:rect l="0" t="0" r="r" b="b"/>
            <a:pathLst>
              <a:path w="899" h="1051">
                <a:moveTo>
                  <a:pt x="863" y="405"/>
                </a:moveTo>
                <a:cubicBezTo>
                  <a:pt x="816" y="288"/>
                  <a:pt x="690" y="145"/>
                  <a:pt x="506" y="66"/>
                </a:cubicBezTo>
                <a:cubicBezTo>
                  <a:pt x="47" y="-134"/>
                  <a:pt x="-120" y="170"/>
                  <a:pt x="89" y="324"/>
                </a:cubicBezTo>
                <a:cubicBezTo>
                  <a:pt x="335" y="505"/>
                  <a:pt x="312" y="794"/>
                  <a:pt x="406" y="914"/>
                </a:cubicBezTo>
                <a:cubicBezTo>
                  <a:pt x="307" y="940"/>
                  <a:pt x="234" y="993"/>
                  <a:pt x="234" y="1023"/>
                </a:cubicBezTo>
                <a:cubicBezTo>
                  <a:pt x="234" y="1065"/>
                  <a:pt x="434" y="1042"/>
                  <a:pt x="534" y="1051"/>
                </a:cubicBezTo>
                <a:cubicBezTo>
                  <a:pt x="701" y="1051"/>
                  <a:pt x="835" y="1017"/>
                  <a:pt x="835" y="976"/>
                </a:cubicBezTo>
                <a:cubicBezTo>
                  <a:pt x="838" y="944"/>
                  <a:pt x="833" y="925"/>
                  <a:pt x="825" y="908"/>
                </a:cubicBezTo>
                <a:cubicBezTo>
                  <a:pt x="906" y="788"/>
                  <a:pt x="923" y="550"/>
                  <a:pt x="863" y="40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Freeform 146"/>
          <p:cNvSpPr/>
          <p:nvPr/>
        </p:nvSpPr>
        <p:spPr>
          <a:xfrm>
            <a:off x="7871400" y="5970240"/>
            <a:ext cx="120960" cy="222480"/>
          </a:xfrm>
          <a:custGeom>
            <a:avLst/>
            <a:gdLst/>
            <a:ahLst/>
            <a:cxnLst/>
            <a:rect l="0" t="0" r="r" b="b"/>
            <a:pathLst>
              <a:path w="336" h="618">
                <a:moveTo>
                  <a:pt x="308" y="0"/>
                </a:moveTo>
                <a:cubicBezTo>
                  <a:pt x="163" y="12"/>
                  <a:pt x="32" y="145"/>
                  <a:pt x="32" y="311"/>
                </a:cubicBezTo>
                <a:cubicBezTo>
                  <a:pt x="35" y="459"/>
                  <a:pt x="127" y="534"/>
                  <a:pt x="96" y="544"/>
                </a:cubicBezTo>
                <a:cubicBezTo>
                  <a:pt x="-149" y="632"/>
                  <a:pt x="129" y="567"/>
                  <a:pt x="324" y="617"/>
                </a:cubicBezTo>
                <a:cubicBezTo>
                  <a:pt x="385" y="634"/>
                  <a:pt x="193" y="420"/>
                  <a:pt x="193" y="249"/>
                </a:cubicBezTo>
                <a:cubicBezTo>
                  <a:pt x="193" y="145"/>
                  <a:pt x="238" y="57"/>
                  <a:pt x="308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Freeform 147"/>
          <p:cNvSpPr/>
          <p:nvPr/>
        </p:nvSpPr>
        <p:spPr>
          <a:xfrm>
            <a:off x="7870320" y="5828400"/>
            <a:ext cx="217800" cy="340920"/>
          </a:xfrm>
          <a:custGeom>
            <a:avLst/>
            <a:gdLst/>
            <a:ahLst/>
            <a:cxnLst/>
            <a:rect l="0" t="0" r="r" b="b"/>
            <a:pathLst>
              <a:path w="605" h="947">
                <a:moveTo>
                  <a:pt x="167" y="41"/>
                </a:moveTo>
                <a:cubicBezTo>
                  <a:pt x="105" y="22"/>
                  <a:pt x="50" y="8"/>
                  <a:pt x="0" y="0"/>
                </a:cubicBezTo>
                <a:cubicBezTo>
                  <a:pt x="5" y="22"/>
                  <a:pt x="8" y="47"/>
                  <a:pt x="11" y="69"/>
                </a:cubicBezTo>
                <a:cubicBezTo>
                  <a:pt x="354" y="156"/>
                  <a:pt x="686" y="504"/>
                  <a:pt x="483" y="947"/>
                </a:cubicBezTo>
                <a:cubicBezTo>
                  <a:pt x="581" y="809"/>
                  <a:pt x="605" y="692"/>
                  <a:pt x="605" y="513"/>
                </a:cubicBezTo>
                <a:cubicBezTo>
                  <a:pt x="605" y="321"/>
                  <a:pt x="337" y="94"/>
                  <a:pt x="167" y="41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Freeform 148"/>
          <p:cNvSpPr/>
          <p:nvPr/>
        </p:nvSpPr>
        <p:spPr>
          <a:xfrm>
            <a:off x="7866000" y="5819400"/>
            <a:ext cx="238320" cy="351360"/>
          </a:xfrm>
          <a:custGeom>
            <a:avLst/>
            <a:gdLst/>
            <a:ahLst/>
            <a:cxnLst/>
            <a:rect l="0" t="0" r="r" b="b"/>
            <a:pathLst>
              <a:path w="662" h="976">
                <a:moveTo>
                  <a:pt x="0" y="0"/>
                </a:moveTo>
                <a:cubicBezTo>
                  <a:pt x="12" y="17"/>
                  <a:pt x="17" y="39"/>
                  <a:pt x="21" y="62"/>
                </a:cubicBezTo>
                <a:cubicBezTo>
                  <a:pt x="313" y="143"/>
                  <a:pt x="593" y="329"/>
                  <a:pt x="593" y="662"/>
                </a:cubicBezTo>
                <a:cubicBezTo>
                  <a:pt x="593" y="737"/>
                  <a:pt x="548" y="905"/>
                  <a:pt x="492" y="976"/>
                </a:cubicBezTo>
                <a:cubicBezTo>
                  <a:pt x="601" y="899"/>
                  <a:pt x="662" y="715"/>
                  <a:pt x="662" y="538"/>
                </a:cubicBezTo>
                <a:cubicBezTo>
                  <a:pt x="665" y="260"/>
                  <a:pt x="456" y="94"/>
                  <a:pt x="207" y="28"/>
                </a:cubicBezTo>
                <a:cubicBezTo>
                  <a:pt x="132" y="8"/>
                  <a:pt x="64" y="0"/>
                  <a:pt x="0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7768440" y="5744160"/>
            <a:ext cx="56520" cy="59040"/>
          </a:xfrm>
          <a:custGeom>
            <a:avLst/>
            <a:gdLst/>
            <a:ahLst/>
            <a:cxnLst/>
            <a:rect l="0" t="0" r="r" b="b"/>
            <a:pathLst>
              <a:path w="157" h="164">
                <a:moveTo>
                  <a:pt x="1" y="164"/>
                </a:moveTo>
                <a:cubicBezTo>
                  <a:pt x="-8" y="77"/>
                  <a:pt x="43" y="54"/>
                  <a:pt x="65" y="0"/>
                </a:cubicBezTo>
                <a:cubicBezTo>
                  <a:pt x="95" y="50"/>
                  <a:pt x="149" y="62"/>
                  <a:pt x="157" y="148"/>
                </a:cubicBezTo>
                <a:cubicBezTo>
                  <a:pt x="105" y="154"/>
                  <a:pt x="53" y="158"/>
                  <a:pt x="1" y="16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14040" rIns="90000" bIns="1404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7681680" y="5740200"/>
            <a:ext cx="196920" cy="232920"/>
          </a:xfrm>
          <a:custGeom>
            <a:avLst/>
            <a:gdLst/>
            <a:ahLst/>
            <a:cxnLst/>
            <a:rect l="0" t="0" r="r" b="b"/>
            <a:pathLst>
              <a:path w="547" h="647">
                <a:moveTo>
                  <a:pt x="405" y="0"/>
                </a:moveTo>
                <a:cubicBezTo>
                  <a:pt x="372" y="50"/>
                  <a:pt x="315" y="60"/>
                  <a:pt x="305" y="148"/>
                </a:cubicBezTo>
                <a:cubicBezTo>
                  <a:pt x="155" y="154"/>
                  <a:pt x="-12" y="357"/>
                  <a:pt x="1" y="519"/>
                </a:cubicBezTo>
                <a:cubicBezTo>
                  <a:pt x="3" y="564"/>
                  <a:pt x="123" y="647"/>
                  <a:pt x="273" y="647"/>
                </a:cubicBezTo>
                <a:cubicBezTo>
                  <a:pt x="424" y="647"/>
                  <a:pt x="546" y="513"/>
                  <a:pt x="546" y="348"/>
                </a:cubicBezTo>
                <a:cubicBezTo>
                  <a:pt x="550" y="250"/>
                  <a:pt x="519" y="197"/>
                  <a:pt x="465" y="173"/>
                </a:cubicBezTo>
                <a:cubicBezTo>
                  <a:pt x="474" y="86"/>
                  <a:pt x="426" y="58"/>
                  <a:pt x="40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Freeform 151"/>
          <p:cNvSpPr/>
          <p:nvPr/>
        </p:nvSpPr>
        <p:spPr>
          <a:xfrm>
            <a:off x="7797240" y="5767920"/>
            <a:ext cx="43920" cy="85320"/>
          </a:xfrm>
          <a:custGeom>
            <a:avLst/>
            <a:gdLst/>
            <a:ahLst/>
            <a:cxnLst/>
            <a:rect l="0" t="0" r="r" b="b"/>
            <a:pathLst>
              <a:path w="122" h="237">
                <a:moveTo>
                  <a:pt x="49" y="235"/>
                </a:moveTo>
                <a:cubicBezTo>
                  <a:pt x="16" y="229"/>
                  <a:pt x="-10" y="229"/>
                  <a:pt x="4" y="109"/>
                </a:cubicBezTo>
                <a:cubicBezTo>
                  <a:pt x="13" y="45"/>
                  <a:pt x="52" y="36"/>
                  <a:pt x="77" y="0"/>
                </a:cubicBezTo>
                <a:cubicBezTo>
                  <a:pt x="92" y="42"/>
                  <a:pt x="126" y="62"/>
                  <a:pt x="121" y="126"/>
                </a:cubicBezTo>
                <a:cubicBezTo>
                  <a:pt x="107" y="246"/>
                  <a:pt x="83" y="241"/>
                  <a:pt x="49" y="23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0320" rIns="90000" bIns="4032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Freeform 152"/>
          <p:cNvSpPr/>
          <p:nvPr/>
        </p:nvSpPr>
        <p:spPr>
          <a:xfrm>
            <a:off x="7726680" y="5839200"/>
            <a:ext cx="59040" cy="54360"/>
          </a:xfrm>
          <a:custGeom>
            <a:avLst/>
            <a:gdLst/>
            <a:ahLst/>
            <a:cxnLst/>
            <a:rect l="0" t="0" r="r" b="b"/>
            <a:pathLst>
              <a:path w="164" h="151">
                <a:moveTo>
                  <a:pt x="73" y="151"/>
                </a:moveTo>
                <a:cubicBezTo>
                  <a:pt x="22" y="151"/>
                  <a:pt x="24" y="116"/>
                  <a:pt x="0" y="98"/>
                </a:cubicBezTo>
                <a:cubicBezTo>
                  <a:pt x="24" y="65"/>
                  <a:pt x="22" y="0"/>
                  <a:pt x="73" y="0"/>
                </a:cubicBezTo>
                <a:cubicBezTo>
                  <a:pt x="122" y="0"/>
                  <a:pt x="134" y="65"/>
                  <a:pt x="164" y="98"/>
                </a:cubicBezTo>
                <a:cubicBezTo>
                  <a:pt x="134" y="116"/>
                  <a:pt x="122" y="151"/>
                  <a:pt x="73" y="151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9360" rIns="90000" bIns="936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Freeform 153"/>
          <p:cNvSpPr/>
          <p:nvPr/>
        </p:nvSpPr>
        <p:spPr>
          <a:xfrm>
            <a:off x="7735320" y="5851440"/>
            <a:ext cx="36000" cy="33120"/>
          </a:xfrm>
          <a:custGeom>
            <a:avLst/>
            <a:gdLst/>
            <a:ahLst/>
            <a:cxnLst/>
            <a:rect l="0" t="0" r="r" b="b"/>
            <a:pathLst>
              <a:path w="100" h="92">
                <a:moveTo>
                  <a:pt x="45" y="92"/>
                </a:moveTo>
                <a:cubicBezTo>
                  <a:pt x="13" y="92"/>
                  <a:pt x="15" y="69"/>
                  <a:pt x="0" y="58"/>
                </a:cubicBezTo>
                <a:cubicBezTo>
                  <a:pt x="15" y="39"/>
                  <a:pt x="13" y="0"/>
                  <a:pt x="45" y="0"/>
                </a:cubicBezTo>
                <a:cubicBezTo>
                  <a:pt x="75" y="0"/>
                  <a:pt x="82" y="39"/>
                  <a:pt x="100" y="58"/>
                </a:cubicBezTo>
                <a:cubicBezTo>
                  <a:pt x="82" y="69"/>
                  <a:pt x="75" y="92"/>
                  <a:pt x="45" y="92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-11880" rIns="90000" bIns="-1188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Freeform 154"/>
          <p:cNvSpPr/>
          <p:nvPr/>
        </p:nvSpPr>
        <p:spPr>
          <a:xfrm>
            <a:off x="7718400" y="5858640"/>
            <a:ext cx="171000" cy="146520"/>
          </a:xfrm>
          <a:custGeom>
            <a:avLst/>
            <a:gdLst/>
            <a:ahLst/>
            <a:cxnLst/>
            <a:rect l="0" t="0" r="r" b="b"/>
            <a:pathLst>
              <a:path w="475" h="407">
                <a:moveTo>
                  <a:pt x="333" y="33"/>
                </a:moveTo>
                <a:cubicBezTo>
                  <a:pt x="265" y="-52"/>
                  <a:pt x="264" y="52"/>
                  <a:pt x="229" y="61"/>
                </a:cubicBezTo>
                <a:cubicBezTo>
                  <a:pt x="239" y="64"/>
                  <a:pt x="249" y="68"/>
                  <a:pt x="260" y="72"/>
                </a:cubicBezTo>
                <a:cubicBezTo>
                  <a:pt x="242" y="80"/>
                  <a:pt x="223" y="89"/>
                  <a:pt x="204" y="97"/>
                </a:cubicBezTo>
                <a:cubicBezTo>
                  <a:pt x="209" y="102"/>
                  <a:pt x="213" y="107"/>
                  <a:pt x="218" y="110"/>
                </a:cubicBezTo>
                <a:cubicBezTo>
                  <a:pt x="208" y="110"/>
                  <a:pt x="200" y="110"/>
                  <a:pt x="190" y="110"/>
                </a:cubicBezTo>
                <a:cubicBezTo>
                  <a:pt x="196" y="115"/>
                  <a:pt x="201" y="120"/>
                  <a:pt x="207" y="125"/>
                </a:cubicBezTo>
                <a:cubicBezTo>
                  <a:pt x="203" y="129"/>
                  <a:pt x="200" y="131"/>
                  <a:pt x="196" y="133"/>
                </a:cubicBezTo>
                <a:cubicBezTo>
                  <a:pt x="177" y="121"/>
                  <a:pt x="156" y="116"/>
                  <a:pt x="134" y="116"/>
                </a:cubicBezTo>
                <a:cubicBezTo>
                  <a:pt x="62" y="116"/>
                  <a:pt x="0" y="181"/>
                  <a:pt x="0" y="262"/>
                </a:cubicBezTo>
                <a:cubicBezTo>
                  <a:pt x="0" y="343"/>
                  <a:pt x="59" y="407"/>
                  <a:pt x="134" y="407"/>
                </a:cubicBezTo>
                <a:cubicBezTo>
                  <a:pt x="207" y="407"/>
                  <a:pt x="269" y="343"/>
                  <a:pt x="269" y="262"/>
                </a:cubicBezTo>
                <a:cubicBezTo>
                  <a:pt x="269" y="259"/>
                  <a:pt x="269" y="257"/>
                  <a:pt x="269" y="253"/>
                </a:cubicBezTo>
                <a:cubicBezTo>
                  <a:pt x="285" y="258"/>
                  <a:pt x="301" y="263"/>
                  <a:pt x="318" y="266"/>
                </a:cubicBezTo>
                <a:cubicBezTo>
                  <a:pt x="314" y="254"/>
                  <a:pt x="311" y="241"/>
                  <a:pt x="307" y="228"/>
                </a:cubicBezTo>
                <a:cubicBezTo>
                  <a:pt x="327" y="228"/>
                  <a:pt x="346" y="228"/>
                  <a:pt x="365" y="228"/>
                </a:cubicBezTo>
                <a:cubicBezTo>
                  <a:pt x="357" y="220"/>
                  <a:pt x="348" y="213"/>
                  <a:pt x="341" y="206"/>
                </a:cubicBezTo>
                <a:cubicBezTo>
                  <a:pt x="369" y="185"/>
                  <a:pt x="397" y="164"/>
                  <a:pt x="425" y="142"/>
                </a:cubicBezTo>
                <a:cubicBezTo>
                  <a:pt x="408" y="142"/>
                  <a:pt x="391" y="142"/>
                  <a:pt x="374" y="142"/>
                </a:cubicBezTo>
                <a:cubicBezTo>
                  <a:pt x="399" y="126"/>
                  <a:pt x="426" y="110"/>
                  <a:pt x="452" y="93"/>
                </a:cubicBezTo>
                <a:cubicBezTo>
                  <a:pt x="434" y="93"/>
                  <a:pt x="416" y="93"/>
                  <a:pt x="398" y="93"/>
                </a:cubicBezTo>
                <a:cubicBezTo>
                  <a:pt x="428" y="91"/>
                  <a:pt x="509" y="28"/>
                  <a:pt x="458" y="46"/>
                </a:cubicBezTo>
                <a:cubicBezTo>
                  <a:pt x="408" y="63"/>
                  <a:pt x="374" y="38"/>
                  <a:pt x="333" y="33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Freeform 155"/>
          <p:cNvSpPr/>
          <p:nvPr/>
        </p:nvSpPr>
        <p:spPr>
          <a:xfrm>
            <a:off x="7663320" y="5956920"/>
            <a:ext cx="219240" cy="111240"/>
          </a:xfrm>
          <a:custGeom>
            <a:avLst/>
            <a:gdLst/>
            <a:ahLst/>
            <a:cxnLst/>
            <a:rect l="0" t="0" r="r" b="b"/>
            <a:pathLst>
              <a:path w="609" h="309">
                <a:moveTo>
                  <a:pt x="238" y="153"/>
                </a:moveTo>
                <a:cubicBezTo>
                  <a:pt x="160" y="138"/>
                  <a:pt x="31" y="167"/>
                  <a:pt x="4" y="108"/>
                </a:cubicBezTo>
                <a:cubicBezTo>
                  <a:pt x="-34" y="25"/>
                  <a:pt x="201" y="-26"/>
                  <a:pt x="262" y="14"/>
                </a:cubicBezTo>
                <a:cubicBezTo>
                  <a:pt x="407" y="102"/>
                  <a:pt x="603" y="-70"/>
                  <a:pt x="609" y="189"/>
                </a:cubicBezTo>
                <a:cubicBezTo>
                  <a:pt x="611" y="253"/>
                  <a:pt x="458" y="441"/>
                  <a:pt x="238" y="153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103480" y="5007240"/>
            <a:ext cx="217800" cy="1088640"/>
          </a:xfrm>
          <a:prstGeom prst="rect">
            <a:avLst/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10667880" y="5442840"/>
            <a:ext cx="108864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0776960" y="5225040"/>
            <a:ext cx="87084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10885680" y="5007240"/>
            <a:ext cx="65304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10994400" y="4789440"/>
            <a:ext cx="43560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905760" y="5007240"/>
            <a:ext cx="217800" cy="1088640"/>
          </a:xfrm>
          <a:prstGeom prst="rect">
            <a:avLst/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9579240" y="5333760"/>
            <a:ext cx="87084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9688320" y="5115960"/>
            <a:ext cx="65304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9797040" y="4898520"/>
            <a:ext cx="435600" cy="326520"/>
          </a:xfrm>
          <a:prstGeom prst="roundRect">
            <a:avLst>
              <a:gd name="adj" fmla="val 50000"/>
            </a:avLst>
          </a:pr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sp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10667880" y="4354200"/>
            <a:ext cx="435600" cy="326520"/>
            <a:chOff x="10667880" y="4354200"/>
            <a:chExt cx="435600" cy="326520"/>
          </a:xfrm>
        </p:grpSpPr>
        <p:sp>
          <p:nvSpPr>
            <p:cNvPr id="167" name="Freeform 166"/>
            <p:cNvSpPr/>
            <p:nvPr/>
          </p:nvSpPr>
          <p:spPr>
            <a:xfrm>
              <a:off x="10847880" y="4354200"/>
              <a:ext cx="105480" cy="189720"/>
            </a:xfrm>
            <a:custGeom>
              <a:avLst/>
              <a:gdLst/>
              <a:ahLst/>
              <a:cxnLst/>
              <a:rect l="0" t="0" r="r" b="b"/>
              <a:pathLst>
                <a:path w="293" h="527">
                  <a:moveTo>
                    <a:pt x="241" y="170"/>
                  </a:moveTo>
                  <a:cubicBezTo>
                    <a:pt x="189" y="72"/>
                    <a:pt x="78" y="-13"/>
                    <a:pt x="32" y="2"/>
                  </a:cubicBezTo>
                  <a:cubicBezTo>
                    <a:pt x="-2" y="17"/>
                    <a:pt x="37" y="83"/>
                    <a:pt x="69" y="118"/>
                  </a:cubicBezTo>
                  <a:cubicBezTo>
                    <a:pt x="72" y="120"/>
                    <a:pt x="70" y="125"/>
                    <a:pt x="65" y="125"/>
                  </a:cubicBezTo>
                  <a:cubicBezTo>
                    <a:pt x="50" y="121"/>
                    <a:pt x="33" y="121"/>
                    <a:pt x="26" y="130"/>
                  </a:cubicBezTo>
                  <a:cubicBezTo>
                    <a:pt x="9" y="150"/>
                    <a:pt x="33" y="179"/>
                    <a:pt x="54" y="199"/>
                  </a:cubicBezTo>
                  <a:cubicBezTo>
                    <a:pt x="58" y="201"/>
                    <a:pt x="55" y="207"/>
                    <a:pt x="50" y="206"/>
                  </a:cubicBezTo>
                  <a:cubicBezTo>
                    <a:pt x="32" y="202"/>
                    <a:pt x="14" y="202"/>
                    <a:pt x="8" y="210"/>
                  </a:cubicBezTo>
                  <a:cubicBezTo>
                    <a:pt x="-17" y="240"/>
                    <a:pt x="20" y="328"/>
                    <a:pt x="42" y="361"/>
                  </a:cubicBezTo>
                  <a:cubicBezTo>
                    <a:pt x="69" y="400"/>
                    <a:pt x="96" y="438"/>
                    <a:pt x="131" y="469"/>
                  </a:cubicBezTo>
                  <a:cubicBezTo>
                    <a:pt x="168" y="500"/>
                    <a:pt x="212" y="523"/>
                    <a:pt x="260" y="527"/>
                  </a:cubicBezTo>
                  <a:cubicBezTo>
                    <a:pt x="262" y="527"/>
                    <a:pt x="264" y="527"/>
                    <a:pt x="266" y="527"/>
                  </a:cubicBezTo>
                  <a:cubicBezTo>
                    <a:pt x="268" y="525"/>
                    <a:pt x="269" y="522"/>
                    <a:pt x="271" y="519"/>
                  </a:cubicBezTo>
                  <a:cubicBezTo>
                    <a:pt x="279" y="498"/>
                    <a:pt x="281" y="489"/>
                    <a:pt x="285" y="471"/>
                  </a:cubicBezTo>
                  <a:cubicBezTo>
                    <a:pt x="289" y="397"/>
                    <a:pt x="316" y="314"/>
                    <a:pt x="241" y="17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10667880" y="4354200"/>
              <a:ext cx="394920" cy="326520"/>
            </a:xfrm>
            <a:custGeom>
              <a:avLst/>
              <a:gdLst/>
              <a:ahLst/>
              <a:cxnLst/>
              <a:rect l="0" t="0" r="r" b="b"/>
              <a:pathLst>
                <a:path w="1097" h="907">
                  <a:moveTo>
                    <a:pt x="910" y="345"/>
                  </a:moveTo>
                  <a:cubicBezTo>
                    <a:pt x="847" y="354"/>
                    <a:pt x="783" y="414"/>
                    <a:pt x="750" y="467"/>
                  </a:cubicBezTo>
                  <a:cubicBezTo>
                    <a:pt x="749" y="470"/>
                    <a:pt x="745" y="474"/>
                    <a:pt x="741" y="475"/>
                  </a:cubicBezTo>
                  <a:cubicBezTo>
                    <a:pt x="737" y="475"/>
                    <a:pt x="733" y="472"/>
                    <a:pt x="729" y="469"/>
                  </a:cubicBezTo>
                  <a:cubicBezTo>
                    <a:pt x="695" y="438"/>
                    <a:pt x="651" y="398"/>
                    <a:pt x="595" y="329"/>
                  </a:cubicBezTo>
                  <a:cubicBezTo>
                    <a:pt x="571" y="299"/>
                    <a:pt x="451" y="155"/>
                    <a:pt x="334" y="73"/>
                  </a:cubicBezTo>
                  <a:cubicBezTo>
                    <a:pt x="232" y="2"/>
                    <a:pt x="104" y="-16"/>
                    <a:pt x="60" y="13"/>
                  </a:cubicBezTo>
                  <a:cubicBezTo>
                    <a:pt x="40" y="27"/>
                    <a:pt x="36" y="57"/>
                    <a:pt x="45" y="80"/>
                  </a:cubicBezTo>
                  <a:cubicBezTo>
                    <a:pt x="54" y="103"/>
                    <a:pt x="86" y="129"/>
                    <a:pt x="110" y="140"/>
                  </a:cubicBezTo>
                  <a:cubicBezTo>
                    <a:pt x="80" y="137"/>
                    <a:pt x="41" y="161"/>
                    <a:pt x="41" y="190"/>
                  </a:cubicBezTo>
                  <a:cubicBezTo>
                    <a:pt x="41" y="241"/>
                    <a:pt x="132" y="296"/>
                    <a:pt x="161" y="305"/>
                  </a:cubicBezTo>
                  <a:cubicBezTo>
                    <a:pt x="135" y="306"/>
                    <a:pt x="115" y="335"/>
                    <a:pt x="121" y="359"/>
                  </a:cubicBezTo>
                  <a:cubicBezTo>
                    <a:pt x="132" y="406"/>
                    <a:pt x="219" y="428"/>
                    <a:pt x="246" y="432"/>
                  </a:cubicBezTo>
                  <a:cubicBezTo>
                    <a:pt x="221" y="437"/>
                    <a:pt x="208" y="467"/>
                    <a:pt x="217" y="490"/>
                  </a:cubicBezTo>
                  <a:cubicBezTo>
                    <a:pt x="230" y="526"/>
                    <a:pt x="317" y="549"/>
                    <a:pt x="341" y="554"/>
                  </a:cubicBezTo>
                  <a:cubicBezTo>
                    <a:pt x="319" y="573"/>
                    <a:pt x="328" y="605"/>
                    <a:pt x="351" y="622"/>
                  </a:cubicBezTo>
                  <a:cubicBezTo>
                    <a:pt x="370" y="637"/>
                    <a:pt x="397" y="647"/>
                    <a:pt x="422" y="651"/>
                  </a:cubicBezTo>
                  <a:cubicBezTo>
                    <a:pt x="357" y="643"/>
                    <a:pt x="281" y="634"/>
                    <a:pt x="217" y="633"/>
                  </a:cubicBezTo>
                  <a:cubicBezTo>
                    <a:pt x="154" y="631"/>
                    <a:pt x="58" y="652"/>
                    <a:pt x="0" y="704"/>
                  </a:cubicBezTo>
                  <a:cubicBezTo>
                    <a:pt x="83" y="738"/>
                    <a:pt x="180" y="809"/>
                    <a:pt x="218" y="907"/>
                  </a:cubicBezTo>
                  <a:cubicBezTo>
                    <a:pt x="279" y="905"/>
                    <a:pt x="323" y="871"/>
                    <a:pt x="371" y="835"/>
                  </a:cubicBezTo>
                  <a:cubicBezTo>
                    <a:pt x="379" y="828"/>
                    <a:pt x="386" y="822"/>
                    <a:pt x="396" y="821"/>
                  </a:cubicBezTo>
                  <a:cubicBezTo>
                    <a:pt x="402" y="821"/>
                    <a:pt x="409" y="822"/>
                    <a:pt x="415" y="825"/>
                  </a:cubicBezTo>
                  <a:cubicBezTo>
                    <a:pt x="441" y="833"/>
                    <a:pt x="564" y="895"/>
                    <a:pt x="718" y="888"/>
                  </a:cubicBezTo>
                  <a:cubicBezTo>
                    <a:pt x="837" y="882"/>
                    <a:pt x="940" y="832"/>
                    <a:pt x="988" y="741"/>
                  </a:cubicBezTo>
                  <a:cubicBezTo>
                    <a:pt x="1035" y="653"/>
                    <a:pt x="1040" y="559"/>
                    <a:pt x="1045" y="532"/>
                  </a:cubicBezTo>
                  <a:cubicBezTo>
                    <a:pt x="1050" y="507"/>
                    <a:pt x="1074" y="493"/>
                    <a:pt x="1097" y="486"/>
                  </a:cubicBezTo>
                  <a:cubicBezTo>
                    <a:pt x="1095" y="461"/>
                    <a:pt x="1098" y="428"/>
                    <a:pt x="1095" y="402"/>
                  </a:cubicBezTo>
                  <a:cubicBezTo>
                    <a:pt x="1046" y="362"/>
                    <a:pt x="972" y="335"/>
                    <a:pt x="910" y="34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11055240" y="4497840"/>
              <a:ext cx="48240" cy="33120"/>
            </a:xfrm>
            <a:custGeom>
              <a:avLst/>
              <a:gdLst/>
              <a:ahLst/>
              <a:cxnLst/>
              <a:rect l="0" t="0" r="r" b="b"/>
              <a:pathLst>
                <a:path w="134" h="92">
                  <a:moveTo>
                    <a:pt x="29" y="1"/>
                  </a:moveTo>
                  <a:cubicBezTo>
                    <a:pt x="26" y="0"/>
                    <a:pt x="21" y="0"/>
                    <a:pt x="17" y="0"/>
                  </a:cubicBezTo>
                  <a:cubicBezTo>
                    <a:pt x="10" y="1"/>
                    <a:pt x="8" y="4"/>
                    <a:pt x="5" y="10"/>
                  </a:cubicBezTo>
                  <a:cubicBezTo>
                    <a:pt x="-2" y="24"/>
                    <a:pt x="0" y="73"/>
                    <a:pt x="4" y="82"/>
                  </a:cubicBezTo>
                  <a:cubicBezTo>
                    <a:pt x="6" y="88"/>
                    <a:pt x="10" y="92"/>
                    <a:pt x="17" y="92"/>
                  </a:cubicBezTo>
                  <a:cubicBezTo>
                    <a:pt x="20" y="92"/>
                    <a:pt x="23" y="91"/>
                    <a:pt x="26" y="90"/>
                  </a:cubicBezTo>
                  <a:cubicBezTo>
                    <a:pt x="34" y="87"/>
                    <a:pt x="44" y="84"/>
                    <a:pt x="54" y="81"/>
                  </a:cubicBezTo>
                  <a:cubicBezTo>
                    <a:pt x="78" y="73"/>
                    <a:pt x="101" y="65"/>
                    <a:pt x="124" y="57"/>
                  </a:cubicBezTo>
                  <a:cubicBezTo>
                    <a:pt x="127" y="56"/>
                    <a:pt x="132" y="55"/>
                    <a:pt x="133" y="51"/>
                  </a:cubicBezTo>
                  <a:cubicBezTo>
                    <a:pt x="135" y="46"/>
                    <a:pt x="130" y="41"/>
                    <a:pt x="126" y="38"/>
                  </a:cubicBezTo>
                  <a:cubicBezTo>
                    <a:pt x="95" y="23"/>
                    <a:pt x="62" y="11"/>
                    <a:pt x="29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11880" rIns="90000" bIns="-1188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11000160" y="4500360"/>
              <a:ext cx="25200" cy="24480"/>
            </a:xfrm>
            <a:custGeom>
              <a:avLst/>
              <a:gdLst/>
              <a:ahLst/>
              <a:cxnLst/>
              <a:rect l="0" t="0" r="r" b="b"/>
              <a:pathLst>
                <a:path w="70" h="68">
                  <a:moveTo>
                    <a:pt x="0" y="34"/>
                  </a:moveTo>
                  <a:cubicBezTo>
                    <a:pt x="0" y="40"/>
                    <a:pt x="2" y="46"/>
                    <a:pt x="5" y="51"/>
                  </a:cubicBezTo>
                  <a:cubicBezTo>
                    <a:pt x="7" y="56"/>
                    <a:pt x="12" y="61"/>
                    <a:pt x="17" y="63"/>
                  </a:cubicBezTo>
                  <a:cubicBezTo>
                    <a:pt x="23" y="67"/>
                    <a:pt x="29" y="68"/>
                    <a:pt x="35" y="68"/>
                  </a:cubicBezTo>
                  <a:cubicBezTo>
                    <a:pt x="41" y="68"/>
                    <a:pt x="47" y="67"/>
                    <a:pt x="52" y="63"/>
                  </a:cubicBezTo>
                  <a:cubicBezTo>
                    <a:pt x="58" y="61"/>
                    <a:pt x="63" y="56"/>
                    <a:pt x="65" y="51"/>
                  </a:cubicBezTo>
                  <a:cubicBezTo>
                    <a:pt x="69" y="46"/>
                    <a:pt x="70" y="40"/>
                    <a:pt x="70" y="34"/>
                  </a:cubicBezTo>
                  <a:cubicBezTo>
                    <a:pt x="70" y="28"/>
                    <a:pt x="69" y="22"/>
                    <a:pt x="65" y="17"/>
                  </a:cubicBezTo>
                  <a:cubicBezTo>
                    <a:pt x="62" y="12"/>
                    <a:pt x="58" y="8"/>
                    <a:pt x="52" y="5"/>
                  </a:cubicBezTo>
                  <a:cubicBezTo>
                    <a:pt x="47" y="2"/>
                    <a:pt x="41" y="0"/>
                    <a:pt x="35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8"/>
                    <a:pt x="7" y="12"/>
                    <a:pt x="5" y="17"/>
                  </a:cubicBezTo>
                  <a:cubicBezTo>
                    <a:pt x="2" y="22"/>
                    <a:pt x="0" y="28"/>
                    <a:pt x="0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0520" rIns="90000" bIns="-20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10697400" y="4404600"/>
              <a:ext cx="60480" cy="24480"/>
            </a:xfrm>
            <a:custGeom>
              <a:avLst/>
              <a:gdLst/>
              <a:ahLst/>
              <a:cxnLst/>
              <a:rect l="0" t="0" r="r" b="b"/>
              <a:pathLst>
                <a:path w="168" h="68">
                  <a:moveTo>
                    <a:pt x="93" y="33"/>
                  </a:moveTo>
                  <a:cubicBezTo>
                    <a:pt x="97" y="35"/>
                    <a:pt x="121" y="46"/>
                    <a:pt x="143" y="55"/>
                  </a:cubicBezTo>
                  <a:cubicBezTo>
                    <a:pt x="154" y="58"/>
                    <a:pt x="168" y="63"/>
                    <a:pt x="168" y="66"/>
                  </a:cubicBezTo>
                  <a:cubicBezTo>
                    <a:pt x="168" y="70"/>
                    <a:pt x="155" y="68"/>
                    <a:pt x="144" y="66"/>
                  </a:cubicBezTo>
                  <a:cubicBezTo>
                    <a:pt x="116" y="60"/>
                    <a:pt x="86" y="50"/>
                    <a:pt x="61" y="37"/>
                  </a:cubicBezTo>
                  <a:cubicBezTo>
                    <a:pt x="53" y="34"/>
                    <a:pt x="11" y="11"/>
                    <a:pt x="0" y="4"/>
                  </a:cubicBezTo>
                  <a:cubicBezTo>
                    <a:pt x="9" y="0"/>
                    <a:pt x="21" y="0"/>
                    <a:pt x="29" y="0"/>
                  </a:cubicBezTo>
                  <a:cubicBezTo>
                    <a:pt x="51" y="14"/>
                    <a:pt x="70" y="23"/>
                    <a:pt x="9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0520" rIns="90000" bIns="-20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10717920" y="4464000"/>
              <a:ext cx="68760" cy="14040"/>
            </a:xfrm>
            <a:custGeom>
              <a:avLst/>
              <a:gdLst/>
              <a:ahLst/>
              <a:cxnLst/>
              <a:rect l="0" t="0" r="r" b="b"/>
              <a:pathLst>
                <a:path w="191" h="39">
                  <a:moveTo>
                    <a:pt x="151" y="28"/>
                  </a:moveTo>
                  <a:cubicBezTo>
                    <a:pt x="165" y="30"/>
                    <a:pt x="191" y="30"/>
                    <a:pt x="191" y="35"/>
                  </a:cubicBezTo>
                  <a:cubicBezTo>
                    <a:pt x="191" y="39"/>
                    <a:pt x="168" y="39"/>
                    <a:pt x="154" y="39"/>
                  </a:cubicBezTo>
                  <a:cubicBezTo>
                    <a:pt x="102" y="39"/>
                    <a:pt x="45" y="31"/>
                    <a:pt x="0" y="9"/>
                  </a:cubicBezTo>
                  <a:cubicBezTo>
                    <a:pt x="5" y="5"/>
                    <a:pt x="16" y="0"/>
                    <a:pt x="23" y="0"/>
                  </a:cubicBezTo>
                  <a:cubicBezTo>
                    <a:pt x="73" y="19"/>
                    <a:pt x="133" y="25"/>
                    <a:pt x="151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30960" rIns="90000" bIns="-309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10749240" y="4509720"/>
              <a:ext cx="62280" cy="8640"/>
            </a:xfrm>
            <a:custGeom>
              <a:avLst/>
              <a:gdLst/>
              <a:ahLst/>
              <a:cxnLst/>
              <a:rect l="0" t="0" r="r" b="b"/>
              <a:pathLst>
                <a:path w="173" h="24">
                  <a:moveTo>
                    <a:pt x="128" y="11"/>
                  </a:moveTo>
                  <a:cubicBezTo>
                    <a:pt x="153" y="13"/>
                    <a:pt x="172" y="11"/>
                    <a:pt x="173" y="14"/>
                  </a:cubicBezTo>
                  <a:cubicBezTo>
                    <a:pt x="174" y="20"/>
                    <a:pt x="149" y="22"/>
                    <a:pt x="136" y="22"/>
                  </a:cubicBezTo>
                  <a:cubicBezTo>
                    <a:pt x="96" y="24"/>
                    <a:pt x="68" y="26"/>
                    <a:pt x="23" y="18"/>
                  </a:cubicBezTo>
                  <a:cubicBezTo>
                    <a:pt x="18" y="18"/>
                    <a:pt x="-1" y="14"/>
                    <a:pt x="0" y="12"/>
                  </a:cubicBezTo>
                  <a:cubicBezTo>
                    <a:pt x="4" y="7"/>
                    <a:pt x="14" y="1"/>
                    <a:pt x="20" y="0"/>
                  </a:cubicBezTo>
                  <a:cubicBezTo>
                    <a:pt x="45" y="6"/>
                    <a:pt x="103" y="9"/>
                    <a:pt x="128" y="1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36360" rIns="90000" bIns="-363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10787760" y="4554000"/>
              <a:ext cx="56880" cy="8280"/>
            </a:xfrm>
            <a:custGeom>
              <a:avLst/>
              <a:gdLst/>
              <a:ahLst/>
              <a:cxnLst/>
              <a:rect l="0" t="0" r="r" b="b"/>
              <a:pathLst>
                <a:path w="158" h="23">
                  <a:moveTo>
                    <a:pt x="8" y="0"/>
                  </a:moveTo>
                  <a:cubicBezTo>
                    <a:pt x="29" y="4"/>
                    <a:pt x="46" y="6"/>
                    <a:pt x="66" y="7"/>
                  </a:cubicBezTo>
                  <a:cubicBezTo>
                    <a:pt x="81" y="9"/>
                    <a:pt x="102" y="11"/>
                    <a:pt x="122" y="11"/>
                  </a:cubicBezTo>
                  <a:cubicBezTo>
                    <a:pt x="138" y="12"/>
                    <a:pt x="158" y="10"/>
                    <a:pt x="158" y="13"/>
                  </a:cubicBezTo>
                  <a:cubicBezTo>
                    <a:pt x="158" y="20"/>
                    <a:pt x="135" y="22"/>
                    <a:pt x="119" y="23"/>
                  </a:cubicBezTo>
                  <a:cubicBezTo>
                    <a:pt x="84" y="23"/>
                    <a:pt x="44" y="23"/>
                    <a:pt x="3" y="13"/>
                  </a:cubicBezTo>
                  <a:cubicBezTo>
                    <a:pt x="2" y="13"/>
                    <a:pt x="0" y="11"/>
                    <a:pt x="0" y="11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36720" rIns="90000" bIns="-367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0232640" y="4572000"/>
            <a:ext cx="435600" cy="326520"/>
            <a:chOff x="10232640" y="4572000"/>
            <a:chExt cx="435600" cy="326520"/>
          </a:xfrm>
        </p:grpSpPr>
        <p:sp>
          <p:nvSpPr>
            <p:cNvPr id="176" name="Freeform 175"/>
            <p:cNvSpPr/>
            <p:nvPr/>
          </p:nvSpPr>
          <p:spPr>
            <a:xfrm>
              <a:off x="10412640" y="4572000"/>
              <a:ext cx="105480" cy="189720"/>
            </a:xfrm>
            <a:custGeom>
              <a:avLst/>
              <a:gdLst/>
              <a:ahLst/>
              <a:cxnLst/>
              <a:rect l="0" t="0" r="r" b="b"/>
              <a:pathLst>
                <a:path w="293" h="527">
                  <a:moveTo>
                    <a:pt x="241" y="170"/>
                  </a:moveTo>
                  <a:cubicBezTo>
                    <a:pt x="189" y="72"/>
                    <a:pt x="78" y="-13"/>
                    <a:pt x="32" y="2"/>
                  </a:cubicBezTo>
                  <a:cubicBezTo>
                    <a:pt x="-2" y="17"/>
                    <a:pt x="37" y="83"/>
                    <a:pt x="69" y="118"/>
                  </a:cubicBezTo>
                  <a:cubicBezTo>
                    <a:pt x="72" y="120"/>
                    <a:pt x="70" y="125"/>
                    <a:pt x="65" y="125"/>
                  </a:cubicBezTo>
                  <a:cubicBezTo>
                    <a:pt x="50" y="121"/>
                    <a:pt x="33" y="121"/>
                    <a:pt x="26" y="130"/>
                  </a:cubicBezTo>
                  <a:cubicBezTo>
                    <a:pt x="9" y="150"/>
                    <a:pt x="33" y="179"/>
                    <a:pt x="54" y="199"/>
                  </a:cubicBezTo>
                  <a:cubicBezTo>
                    <a:pt x="58" y="201"/>
                    <a:pt x="55" y="207"/>
                    <a:pt x="50" y="206"/>
                  </a:cubicBezTo>
                  <a:cubicBezTo>
                    <a:pt x="32" y="202"/>
                    <a:pt x="14" y="202"/>
                    <a:pt x="8" y="210"/>
                  </a:cubicBezTo>
                  <a:cubicBezTo>
                    <a:pt x="-17" y="240"/>
                    <a:pt x="20" y="328"/>
                    <a:pt x="42" y="361"/>
                  </a:cubicBezTo>
                  <a:cubicBezTo>
                    <a:pt x="69" y="400"/>
                    <a:pt x="96" y="438"/>
                    <a:pt x="131" y="469"/>
                  </a:cubicBezTo>
                  <a:cubicBezTo>
                    <a:pt x="168" y="500"/>
                    <a:pt x="212" y="523"/>
                    <a:pt x="260" y="527"/>
                  </a:cubicBezTo>
                  <a:cubicBezTo>
                    <a:pt x="262" y="527"/>
                    <a:pt x="264" y="527"/>
                    <a:pt x="266" y="527"/>
                  </a:cubicBezTo>
                  <a:cubicBezTo>
                    <a:pt x="268" y="525"/>
                    <a:pt x="269" y="522"/>
                    <a:pt x="271" y="519"/>
                  </a:cubicBezTo>
                  <a:cubicBezTo>
                    <a:pt x="279" y="498"/>
                    <a:pt x="281" y="489"/>
                    <a:pt x="285" y="471"/>
                  </a:cubicBezTo>
                  <a:cubicBezTo>
                    <a:pt x="289" y="397"/>
                    <a:pt x="316" y="314"/>
                    <a:pt x="241" y="17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10232640" y="4572000"/>
              <a:ext cx="394920" cy="326520"/>
            </a:xfrm>
            <a:custGeom>
              <a:avLst/>
              <a:gdLst/>
              <a:ahLst/>
              <a:cxnLst/>
              <a:rect l="0" t="0" r="r" b="b"/>
              <a:pathLst>
                <a:path w="1097" h="907">
                  <a:moveTo>
                    <a:pt x="910" y="345"/>
                  </a:moveTo>
                  <a:cubicBezTo>
                    <a:pt x="847" y="354"/>
                    <a:pt x="783" y="414"/>
                    <a:pt x="750" y="467"/>
                  </a:cubicBezTo>
                  <a:cubicBezTo>
                    <a:pt x="749" y="470"/>
                    <a:pt x="745" y="474"/>
                    <a:pt x="741" y="475"/>
                  </a:cubicBezTo>
                  <a:cubicBezTo>
                    <a:pt x="737" y="475"/>
                    <a:pt x="733" y="472"/>
                    <a:pt x="729" y="469"/>
                  </a:cubicBezTo>
                  <a:cubicBezTo>
                    <a:pt x="695" y="438"/>
                    <a:pt x="651" y="398"/>
                    <a:pt x="595" y="329"/>
                  </a:cubicBezTo>
                  <a:cubicBezTo>
                    <a:pt x="571" y="299"/>
                    <a:pt x="451" y="155"/>
                    <a:pt x="334" y="73"/>
                  </a:cubicBezTo>
                  <a:cubicBezTo>
                    <a:pt x="232" y="2"/>
                    <a:pt x="104" y="-16"/>
                    <a:pt x="60" y="13"/>
                  </a:cubicBezTo>
                  <a:cubicBezTo>
                    <a:pt x="40" y="27"/>
                    <a:pt x="36" y="57"/>
                    <a:pt x="45" y="80"/>
                  </a:cubicBezTo>
                  <a:cubicBezTo>
                    <a:pt x="54" y="103"/>
                    <a:pt x="86" y="129"/>
                    <a:pt x="110" y="140"/>
                  </a:cubicBezTo>
                  <a:cubicBezTo>
                    <a:pt x="80" y="137"/>
                    <a:pt x="41" y="161"/>
                    <a:pt x="41" y="190"/>
                  </a:cubicBezTo>
                  <a:cubicBezTo>
                    <a:pt x="41" y="241"/>
                    <a:pt x="132" y="296"/>
                    <a:pt x="161" y="305"/>
                  </a:cubicBezTo>
                  <a:cubicBezTo>
                    <a:pt x="135" y="306"/>
                    <a:pt x="115" y="335"/>
                    <a:pt x="121" y="359"/>
                  </a:cubicBezTo>
                  <a:cubicBezTo>
                    <a:pt x="132" y="406"/>
                    <a:pt x="219" y="428"/>
                    <a:pt x="246" y="432"/>
                  </a:cubicBezTo>
                  <a:cubicBezTo>
                    <a:pt x="221" y="437"/>
                    <a:pt x="208" y="467"/>
                    <a:pt x="217" y="490"/>
                  </a:cubicBezTo>
                  <a:cubicBezTo>
                    <a:pt x="230" y="526"/>
                    <a:pt x="317" y="549"/>
                    <a:pt x="341" y="554"/>
                  </a:cubicBezTo>
                  <a:cubicBezTo>
                    <a:pt x="319" y="573"/>
                    <a:pt x="328" y="605"/>
                    <a:pt x="351" y="622"/>
                  </a:cubicBezTo>
                  <a:cubicBezTo>
                    <a:pt x="370" y="637"/>
                    <a:pt x="397" y="647"/>
                    <a:pt x="422" y="651"/>
                  </a:cubicBezTo>
                  <a:cubicBezTo>
                    <a:pt x="357" y="643"/>
                    <a:pt x="281" y="634"/>
                    <a:pt x="217" y="633"/>
                  </a:cubicBezTo>
                  <a:cubicBezTo>
                    <a:pt x="154" y="631"/>
                    <a:pt x="58" y="652"/>
                    <a:pt x="0" y="704"/>
                  </a:cubicBezTo>
                  <a:cubicBezTo>
                    <a:pt x="83" y="738"/>
                    <a:pt x="180" y="809"/>
                    <a:pt x="218" y="907"/>
                  </a:cubicBezTo>
                  <a:cubicBezTo>
                    <a:pt x="279" y="905"/>
                    <a:pt x="323" y="871"/>
                    <a:pt x="371" y="835"/>
                  </a:cubicBezTo>
                  <a:cubicBezTo>
                    <a:pt x="379" y="828"/>
                    <a:pt x="386" y="822"/>
                    <a:pt x="396" y="821"/>
                  </a:cubicBezTo>
                  <a:cubicBezTo>
                    <a:pt x="402" y="821"/>
                    <a:pt x="409" y="822"/>
                    <a:pt x="415" y="825"/>
                  </a:cubicBezTo>
                  <a:cubicBezTo>
                    <a:pt x="441" y="833"/>
                    <a:pt x="564" y="895"/>
                    <a:pt x="718" y="888"/>
                  </a:cubicBezTo>
                  <a:cubicBezTo>
                    <a:pt x="837" y="882"/>
                    <a:pt x="940" y="832"/>
                    <a:pt x="988" y="741"/>
                  </a:cubicBezTo>
                  <a:cubicBezTo>
                    <a:pt x="1035" y="653"/>
                    <a:pt x="1040" y="559"/>
                    <a:pt x="1045" y="532"/>
                  </a:cubicBezTo>
                  <a:cubicBezTo>
                    <a:pt x="1050" y="507"/>
                    <a:pt x="1074" y="493"/>
                    <a:pt x="1097" y="486"/>
                  </a:cubicBezTo>
                  <a:cubicBezTo>
                    <a:pt x="1095" y="461"/>
                    <a:pt x="1098" y="428"/>
                    <a:pt x="1095" y="402"/>
                  </a:cubicBezTo>
                  <a:cubicBezTo>
                    <a:pt x="1046" y="362"/>
                    <a:pt x="972" y="335"/>
                    <a:pt x="910" y="34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45000" rIns="90000" bIns="4500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10620000" y="4715640"/>
              <a:ext cx="48240" cy="33120"/>
            </a:xfrm>
            <a:custGeom>
              <a:avLst/>
              <a:gdLst/>
              <a:ahLst/>
              <a:cxnLst/>
              <a:rect l="0" t="0" r="r" b="b"/>
              <a:pathLst>
                <a:path w="134" h="92">
                  <a:moveTo>
                    <a:pt x="29" y="1"/>
                  </a:moveTo>
                  <a:cubicBezTo>
                    <a:pt x="26" y="0"/>
                    <a:pt x="21" y="0"/>
                    <a:pt x="17" y="0"/>
                  </a:cubicBezTo>
                  <a:cubicBezTo>
                    <a:pt x="10" y="1"/>
                    <a:pt x="8" y="4"/>
                    <a:pt x="5" y="10"/>
                  </a:cubicBezTo>
                  <a:cubicBezTo>
                    <a:pt x="-2" y="24"/>
                    <a:pt x="0" y="73"/>
                    <a:pt x="4" y="82"/>
                  </a:cubicBezTo>
                  <a:cubicBezTo>
                    <a:pt x="6" y="88"/>
                    <a:pt x="10" y="92"/>
                    <a:pt x="17" y="92"/>
                  </a:cubicBezTo>
                  <a:cubicBezTo>
                    <a:pt x="20" y="92"/>
                    <a:pt x="23" y="91"/>
                    <a:pt x="26" y="90"/>
                  </a:cubicBezTo>
                  <a:cubicBezTo>
                    <a:pt x="34" y="87"/>
                    <a:pt x="44" y="84"/>
                    <a:pt x="54" y="81"/>
                  </a:cubicBezTo>
                  <a:cubicBezTo>
                    <a:pt x="78" y="73"/>
                    <a:pt x="101" y="65"/>
                    <a:pt x="124" y="57"/>
                  </a:cubicBezTo>
                  <a:cubicBezTo>
                    <a:pt x="127" y="56"/>
                    <a:pt x="132" y="55"/>
                    <a:pt x="133" y="51"/>
                  </a:cubicBezTo>
                  <a:cubicBezTo>
                    <a:pt x="135" y="46"/>
                    <a:pt x="130" y="41"/>
                    <a:pt x="126" y="38"/>
                  </a:cubicBezTo>
                  <a:cubicBezTo>
                    <a:pt x="95" y="23"/>
                    <a:pt x="62" y="11"/>
                    <a:pt x="29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11880" rIns="90000" bIns="-1188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10564920" y="4718160"/>
              <a:ext cx="25200" cy="24480"/>
            </a:xfrm>
            <a:custGeom>
              <a:avLst/>
              <a:gdLst/>
              <a:ahLst/>
              <a:cxnLst/>
              <a:rect l="0" t="0" r="r" b="b"/>
              <a:pathLst>
                <a:path w="70" h="68">
                  <a:moveTo>
                    <a:pt x="0" y="34"/>
                  </a:moveTo>
                  <a:cubicBezTo>
                    <a:pt x="0" y="40"/>
                    <a:pt x="2" y="46"/>
                    <a:pt x="5" y="51"/>
                  </a:cubicBezTo>
                  <a:cubicBezTo>
                    <a:pt x="7" y="56"/>
                    <a:pt x="12" y="61"/>
                    <a:pt x="17" y="63"/>
                  </a:cubicBezTo>
                  <a:cubicBezTo>
                    <a:pt x="23" y="67"/>
                    <a:pt x="29" y="68"/>
                    <a:pt x="35" y="68"/>
                  </a:cubicBezTo>
                  <a:cubicBezTo>
                    <a:pt x="41" y="68"/>
                    <a:pt x="47" y="67"/>
                    <a:pt x="52" y="63"/>
                  </a:cubicBezTo>
                  <a:cubicBezTo>
                    <a:pt x="58" y="61"/>
                    <a:pt x="63" y="56"/>
                    <a:pt x="65" y="51"/>
                  </a:cubicBezTo>
                  <a:cubicBezTo>
                    <a:pt x="69" y="46"/>
                    <a:pt x="70" y="40"/>
                    <a:pt x="70" y="34"/>
                  </a:cubicBezTo>
                  <a:cubicBezTo>
                    <a:pt x="70" y="28"/>
                    <a:pt x="69" y="22"/>
                    <a:pt x="65" y="17"/>
                  </a:cubicBezTo>
                  <a:cubicBezTo>
                    <a:pt x="62" y="12"/>
                    <a:pt x="58" y="8"/>
                    <a:pt x="52" y="5"/>
                  </a:cubicBezTo>
                  <a:cubicBezTo>
                    <a:pt x="47" y="2"/>
                    <a:pt x="41" y="0"/>
                    <a:pt x="35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8"/>
                    <a:pt x="7" y="12"/>
                    <a:pt x="5" y="17"/>
                  </a:cubicBezTo>
                  <a:cubicBezTo>
                    <a:pt x="2" y="22"/>
                    <a:pt x="0" y="28"/>
                    <a:pt x="0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0520" rIns="90000" bIns="-20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10262160" y="4622400"/>
              <a:ext cx="60480" cy="24480"/>
            </a:xfrm>
            <a:custGeom>
              <a:avLst/>
              <a:gdLst/>
              <a:ahLst/>
              <a:cxnLst/>
              <a:rect l="0" t="0" r="r" b="b"/>
              <a:pathLst>
                <a:path w="168" h="68">
                  <a:moveTo>
                    <a:pt x="93" y="33"/>
                  </a:moveTo>
                  <a:cubicBezTo>
                    <a:pt x="97" y="35"/>
                    <a:pt x="121" y="46"/>
                    <a:pt x="143" y="55"/>
                  </a:cubicBezTo>
                  <a:cubicBezTo>
                    <a:pt x="154" y="58"/>
                    <a:pt x="168" y="63"/>
                    <a:pt x="168" y="66"/>
                  </a:cubicBezTo>
                  <a:cubicBezTo>
                    <a:pt x="168" y="70"/>
                    <a:pt x="155" y="68"/>
                    <a:pt x="144" y="66"/>
                  </a:cubicBezTo>
                  <a:cubicBezTo>
                    <a:pt x="116" y="60"/>
                    <a:pt x="86" y="50"/>
                    <a:pt x="61" y="37"/>
                  </a:cubicBezTo>
                  <a:cubicBezTo>
                    <a:pt x="53" y="34"/>
                    <a:pt x="11" y="11"/>
                    <a:pt x="0" y="4"/>
                  </a:cubicBezTo>
                  <a:cubicBezTo>
                    <a:pt x="9" y="0"/>
                    <a:pt x="21" y="0"/>
                    <a:pt x="29" y="0"/>
                  </a:cubicBezTo>
                  <a:cubicBezTo>
                    <a:pt x="51" y="14"/>
                    <a:pt x="70" y="23"/>
                    <a:pt x="9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20520" rIns="90000" bIns="-205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10282680" y="4681800"/>
              <a:ext cx="68760" cy="14040"/>
            </a:xfrm>
            <a:custGeom>
              <a:avLst/>
              <a:gdLst/>
              <a:ahLst/>
              <a:cxnLst/>
              <a:rect l="0" t="0" r="r" b="b"/>
              <a:pathLst>
                <a:path w="191" h="39">
                  <a:moveTo>
                    <a:pt x="151" y="28"/>
                  </a:moveTo>
                  <a:cubicBezTo>
                    <a:pt x="165" y="30"/>
                    <a:pt x="191" y="30"/>
                    <a:pt x="191" y="35"/>
                  </a:cubicBezTo>
                  <a:cubicBezTo>
                    <a:pt x="191" y="39"/>
                    <a:pt x="168" y="39"/>
                    <a:pt x="154" y="39"/>
                  </a:cubicBezTo>
                  <a:cubicBezTo>
                    <a:pt x="102" y="39"/>
                    <a:pt x="45" y="31"/>
                    <a:pt x="0" y="9"/>
                  </a:cubicBezTo>
                  <a:cubicBezTo>
                    <a:pt x="5" y="5"/>
                    <a:pt x="16" y="0"/>
                    <a:pt x="23" y="0"/>
                  </a:cubicBezTo>
                  <a:cubicBezTo>
                    <a:pt x="73" y="19"/>
                    <a:pt x="133" y="25"/>
                    <a:pt x="151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30960" rIns="90000" bIns="-309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10314000" y="4727520"/>
              <a:ext cx="62280" cy="8640"/>
            </a:xfrm>
            <a:custGeom>
              <a:avLst/>
              <a:gdLst/>
              <a:ahLst/>
              <a:cxnLst/>
              <a:rect l="0" t="0" r="r" b="b"/>
              <a:pathLst>
                <a:path w="173" h="24">
                  <a:moveTo>
                    <a:pt x="128" y="11"/>
                  </a:moveTo>
                  <a:cubicBezTo>
                    <a:pt x="153" y="13"/>
                    <a:pt x="172" y="11"/>
                    <a:pt x="173" y="14"/>
                  </a:cubicBezTo>
                  <a:cubicBezTo>
                    <a:pt x="174" y="20"/>
                    <a:pt x="149" y="22"/>
                    <a:pt x="136" y="22"/>
                  </a:cubicBezTo>
                  <a:cubicBezTo>
                    <a:pt x="96" y="24"/>
                    <a:pt x="68" y="26"/>
                    <a:pt x="23" y="18"/>
                  </a:cubicBezTo>
                  <a:cubicBezTo>
                    <a:pt x="18" y="18"/>
                    <a:pt x="-1" y="14"/>
                    <a:pt x="0" y="12"/>
                  </a:cubicBezTo>
                  <a:cubicBezTo>
                    <a:pt x="4" y="7"/>
                    <a:pt x="14" y="1"/>
                    <a:pt x="20" y="0"/>
                  </a:cubicBezTo>
                  <a:cubicBezTo>
                    <a:pt x="45" y="6"/>
                    <a:pt x="103" y="9"/>
                    <a:pt x="128" y="1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36360" rIns="90000" bIns="-3636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10352520" y="4771800"/>
              <a:ext cx="56880" cy="8280"/>
            </a:xfrm>
            <a:custGeom>
              <a:avLst/>
              <a:gdLst/>
              <a:ahLst/>
              <a:cxnLst/>
              <a:rect l="0" t="0" r="r" b="b"/>
              <a:pathLst>
                <a:path w="158" h="23">
                  <a:moveTo>
                    <a:pt x="8" y="0"/>
                  </a:moveTo>
                  <a:cubicBezTo>
                    <a:pt x="29" y="4"/>
                    <a:pt x="46" y="6"/>
                    <a:pt x="66" y="7"/>
                  </a:cubicBezTo>
                  <a:cubicBezTo>
                    <a:pt x="81" y="9"/>
                    <a:pt x="102" y="11"/>
                    <a:pt x="122" y="11"/>
                  </a:cubicBezTo>
                  <a:cubicBezTo>
                    <a:pt x="138" y="12"/>
                    <a:pt x="158" y="10"/>
                    <a:pt x="158" y="13"/>
                  </a:cubicBezTo>
                  <a:cubicBezTo>
                    <a:pt x="158" y="20"/>
                    <a:pt x="135" y="22"/>
                    <a:pt x="119" y="23"/>
                  </a:cubicBezTo>
                  <a:cubicBezTo>
                    <a:pt x="84" y="23"/>
                    <a:pt x="44" y="23"/>
                    <a:pt x="3" y="13"/>
                  </a:cubicBezTo>
                  <a:cubicBezTo>
                    <a:pt x="2" y="13"/>
                    <a:pt x="0" y="11"/>
                    <a:pt x="0" y="11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txBody>
            <a:bodyPr lIns="90000" tIns="-36720" rIns="90000" bIns="-36720" anchor="ctr" anchorCtr="1">
              <a:noAutofit/>
            </a:bodyPr>
            <a:lstStyle/>
            <a:p>
              <a:endParaRPr lang="en-IN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7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406440" y="175248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06440" y="407664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10" name="PlaceHolder 3"/>
          <p:cNvSpPr>
            <a:spLocks noGrp="1"/>
          </p:cNvSpPr>
          <p:nvPr>
            <p:ph type="dt" idx="58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11" name="PlaceHolder 4"/>
          <p:cNvSpPr>
            <a:spLocks noGrp="1"/>
          </p:cNvSpPr>
          <p:nvPr>
            <p:ph type="ftr" idx="59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12" name="PlaceHolder 5"/>
          <p:cNvSpPr>
            <a:spLocks noGrp="1"/>
          </p:cNvSpPr>
          <p:nvPr>
            <p:ph type="sldNum" idx="60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951F34-B397-4A15-90EA-03CDA02B6C76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6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body"/>
          </p:nvPr>
        </p:nvSpPr>
        <p:spPr>
          <a:xfrm>
            <a:off x="406440" y="167148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lang="en-US" sz="3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06440" y="2311560"/>
            <a:ext cx="5386680" cy="39621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990040" y="167148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lang="en-US" sz="32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5990040" y="2311560"/>
            <a:ext cx="5388840" cy="39621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2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21" name="PlaceHolder 5"/>
          <p:cNvSpPr>
            <a:spLocks noGrp="1"/>
          </p:cNvSpPr>
          <p:nvPr>
            <p:ph type="dt" idx="61"/>
          </p:nvPr>
        </p:nvSpPr>
        <p:spPr>
          <a:xfrm>
            <a:off x="8331120" y="6273720"/>
            <a:ext cx="264132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22" name="PlaceHolder 6"/>
          <p:cNvSpPr>
            <a:spLocks noGrp="1"/>
          </p:cNvSpPr>
          <p:nvPr>
            <p:ph type="ftr" idx="62"/>
          </p:nvPr>
        </p:nvSpPr>
        <p:spPr>
          <a:xfrm>
            <a:off x="3759120" y="6273720"/>
            <a:ext cx="386028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23" name="PlaceHolder 7"/>
          <p:cNvSpPr>
            <a:spLocks noGrp="1"/>
          </p:cNvSpPr>
          <p:nvPr>
            <p:ph type="sldNum" idx="63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3693136-2A24-4A62-9BE8-5ECA266A43D6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325" name="PlaceHolder 8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7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406440" y="175248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06440" y="407664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 idx="64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 idx="65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 idx="66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C53EE7-2D6A-4C0C-AD05-994627A9CB3B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6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097280" y="159480"/>
            <a:ext cx="10058040" cy="90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1097280" y="1600200"/>
            <a:ext cx="10058040" cy="457164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10440" indent="-10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74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539640" lvl="1" indent="-3387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  <a:tabLst>
                <a:tab pos="0" algn="l"/>
              </a:tabLst>
            </a:pPr>
            <a:r>
              <a:rPr lang="en-US" sz="32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687960" lvl="2" indent="-30492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920880" lvl="3" indent="-35352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  <a:tabLst>
                <a:tab pos="0" algn="l"/>
              </a:tabLst>
            </a:pPr>
            <a:r>
              <a:rPr lang="en-US" sz="213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1068840" lvl="4" indent="-3196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  <a:tabLst>
                <a:tab pos="0" algn="l"/>
              </a:tabLst>
            </a:pPr>
            <a:r>
              <a:rPr lang="en-US" sz="187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Fifth level</a:t>
            </a:r>
            <a:endParaRPr lang="en-US" sz="187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dt" idx="67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ftr" idx="68"/>
          </p:nvPr>
        </p:nvSpPr>
        <p:spPr>
          <a:xfrm>
            <a:off x="3686040" y="6705720"/>
            <a:ext cx="4822560" cy="11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800" b="0" strike="noStrike" cap="all" spc="-1">
                <a:solidFill>
                  <a:schemeClr val="dk1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800" b="0" strike="noStrike" cap="all" spc="-1">
                <a:solidFill>
                  <a:schemeClr val="dk1"/>
                </a:solidFill>
                <a:latin typeface="Calibri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sldNum" idx="69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F8F9D9-74F8-4CBC-AB57-53150A3FF911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6" hidden="1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5" name="Rectangle 8" hidden="1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8000" b="0" strike="noStrike" spc="-52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Click to edit Master title style</a:t>
            </a:r>
            <a:endParaRPr lang="en-US" sz="8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2400" b="0" strike="noStrike" cap="all" spc="199">
                <a:solidFill>
                  <a:schemeClr val="dk2"/>
                </a:solidFill>
                <a:latin typeface="Calibri Light"/>
              </a:rPr>
              <a:t>Click to edit Master text styles</a:t>
            </a:r>
            <a:endParaRPr lang="en-US" sz="24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dt" idx="70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ftr" idx="71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50" name="PlaceHolder 5"/>
          <p:cNvSpPr>
            <a:spLocks noGrp="1"/>
          </p:cNvSpPr>
          <p:nvPr>
            <p:ph type="sldNum" idx="72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79742B-61D4-40E7-A8FA-BF4173DE180E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351" name="Straight Connector 8"/>
          <p:cNvCxnSpPr/>
          <p:nvPr/>
        </p:nvCxnSpPr>
        <p:spPr>
          <a:xfrm>
            <a:off x="1207440" y="4343400"/>
            <a:ext cx="9875880" cy="360"/>
          </a:xfrm>
          <a:prstGeom prst="straightConnector1">
            <a:avLst/>
          </a:prstGeom>
          <a:ln w="6350">
            <a:solidFill>
              <a:srgbClr val="000000">
                <a:lumMod val="50000"/>
                <a:lumOff val="50000"/>
              </a:srgbClr>
            </a:solidFill>
            <a:round/>
          </a:ln>
        </p:spPr>
      </p:cxnSp>
      <p:sp>
        <p:nvSpPr>
          <p:cNvPr id="352" name="Rectangle 9"/>
          <p:cNvSpPr/>
          <p:nvPr/>
        </p:nvSpPr>
        <p:spPr>
          <a:xfrm rot="16200000">
            <a:off x="-3408840" y="3309480"/>
            <a:ext cx="6857640" cy="2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3" name="Rectangle 10"/>
          <p:cNvSpPr/>
          <p:nvPr/>
        </p:nvSpPr>
        <p:spPr>
          <a:xfrm rot="16200000" flipV="1">
            <a:off x="-3296160" y="339768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5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59" name="PlaceHolder 4"/>
          <p:cNvSpPr>
            <a:spLocks noGrp="1"/>
          </p:cNvSpPr>
          <p:nvPr>
            <p:ph type="dt" idx="73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ftr" idx="74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61" name="PlaceHolder 6"/>
          <p:cNvSpPr>
            <a:spLocks noGrp="1"/>
          </p:cNvSpPr>
          <p:nvPr>
            <p:ph type="sldNum" idx="75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9ECB44-E918-4A28-A116-30D13C982664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6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1097280" y="1846080"/>
            <a:ext cx="4937400" cy="73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2000" b="0" strike="noStrike" cap="all" spc="-1">
                <a:solidFill>
                  <a:schemeClr val="dk2"/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1097280" y="2582280"/>
            <a:ext cx="4937400" cy="328644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6217920" y="1846080"/>
            <a:ext cx="4937400" cy="73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2000" b="0" strike="noStrike" cap="all" spc="-1">
                <a:solidFill>
                  <a:schemeClr val="dk2"/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71" name="PlaceHolder 5"/>
          <p:cNvSpPr>
            <a:spLocks noGrp="1"/>
          </p:cNvSpPr>
          <p:nvPr>
            <p:ph type="body"/>
          </p:nvPr>
        </p:nvSpPr>
        <p:spPr>
          <a:xfrm>
            <a:off x="6217920" y="2582280"/>
            <a:ext cx="4937400" cy="328644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72" name="PlaceHolder 6"/>
          <p:cNvSpPr>
            <a:spLocks noGrp="1"/>
          </p:cNvSpPr>
          <p:nvPr>
            <p:ph type="dt" idx="76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PlaceHolder 7"/>
          <p:cNvSpPr>
            <a:spLocks noGrp="1"/>
          </p:cNvSpPr>
          <p:nvPr>
            <p:ph type="ftr" idx="77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74" name="PlaceHolder 8"/>
          <p:cNvSpPr>
            <a:spLocks noGrp="1"/>
          </p:cNvSpPr>
          <p:nvPr>
            <p:ph type="sldNum" idx="78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B8AF18-95D5-4115-B457-1D34106266EB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6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805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dt" idx="79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ftr" idx="80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0" name="PlaceHolder 4"/>
          <p:cNvSpPr>
            <a:spLocks noGrp="1"/>
          </p:cNvSpPr>
          <p:nvPr>
            <p:ph type="sldNum" idx="81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906598-B97A-445F-9AE5-6ADB43D54F96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6" hidden="1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3" name="Rectangle 8" hidden="1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4" name="Rectangle 7"/>
          <p:cNvSpPr/>
          <p:nvPr/>
        </p:nvSpPr>
        <p:spPr>
          <a:xfrm>
            <a:off x="0" y="0"/>
            <a:ext cx="4050360" cy="685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5" name="Rectangle 8"/>
          <p:cNvSpPr/>
          <p:nvPr/>
        </p:nvSpPr>
        <p:spPr>
          <a:xfrm>
            <a:off x="4039920" y="0"/>
            <a:ext cx="63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5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3600" b="0" strike="noStrike" spc="-52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3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613760" y="731520"/>
            <a:ext cx="6678720" cy="525744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57200" y="2926080"/>
            <a:ext cx="3200040" cy="3378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1500" b="0" strike="noStrike" spc="-1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lang="en-US" sz="150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dt" idx="82"/>
          </p:nvPr>
        </p:nvSpPr>
        <p:spPr>
          <a:xfrm>
            <a:off x="465480" y="6459840"/>
            <a:ext cx="2618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ftr" idx="83"/>
          </p:nvPr>
        </p:nvSpPr>
        <p:spPr>
          <a:xfrm>
            <a:off x="4800600" y="6459840"/>
            <a:ext cx="46479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91" name="PlaceHolder 6"/>
          <p:cNvSpPr>
            <a:spLocks noGrp="1"/>
          </p:cNvSpPr>
          <p:nvPr>
            <p:ph type="sldNum" idx="84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chemeClr val="dk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60918B-A470-4486-9F2D-FFE864AC7FDA}" type="slidenum">
              <a:rPr lang="en-US" sz="1050" b="0" strike="noStrike" spc="-1">
                <a:solidFill>
                  <a:schemeClr val="dk2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 6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3" name="Rectangle 8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vert="eaVert" lIns="45720" tIns="0" rIns="45720" bIns="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</a:p>
          <a:p>
            <a:pPr marL="384120" lvl="1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</a:p>
          <a:p>
            <a:pPr marL="567000" lvl="2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</a:p>
          <a:p>
            <a:pPr marL="749880" lvl="3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</a:p>
          <a:p>
            <a:pPr marL="932760" lvl="4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</a:p>
        </p:txBody>
      </p:sp>
      <p:sp>
        <p:nvSpPr>
          <p:cNvPr id="396" name="PlaceHolder 3"/>
          <p:cNvSpPr>
            <a:spLocks noGrp="1"/>
          </p:cNvSpPr>
          <p:nvPr>
            <p:ph type="dt" idx="85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&lt;date/time&gt;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ftr" idx="86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900" b="0" strike="noStrike" cap="all" spc="-1">
                <a:solidFill>
                  <a:schemeClr val="dk1"/>
                </a:solidFill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900" b="0" strike="noStrike" cap="all" spc="-1">
                <a:solidFill>
                  <a:schemeClr val="dk1"/>
                </a:solidFill>
                <a:latin typeface="Calibri"/>
              </a:rPr>
              <a:t>&lt;footer&gt;</a:t>
            </a:r>
            <a:endParaRPr lang="en-IN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sldNum" idx="87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9825F9-84CF-479B-B5FE-3C79A379DFA6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89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22675F-6B78-4D40-901E-2783E93D398B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6" hidden="1"/>
          <p:cNvSpPr/>
          <p:nvPr/>
        </p:nvSpPr>
        <p:spPr>
          <a:xfrm rot="16200000">
            <a:off x="-3358080" y="3298320"/>
            <a:ext cx="6857640" cy="261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0" name="Rectangle 8" hidden="1"/>
          <p:cNvSpPr/>
          <p:nvPr/>
        </p:nvSpPr>
        <p:spPr>
          <a:xfrm rot="16200000" flipV="1">
            <a:off x="-3256200" y="3412800"/>
            <a:ext cx="6857640" cy="6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endParaRPr lang="en-IN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5880" y="681120"/>
            <a:ext cx="5187600" cy="1731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85000"/>
              </a:lnSpc>
              <a:buNone/>
            </a:pPr>
            <a:r>
              <a:rPr lang="en-US" sz="3200" b="1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dt" idx="88"/>
          </p:nvPr>
        </p:nvSpPr>
        <p:spPr>
          <a:xfrm>
            <a:off x="9651960" y="6273720"/>
            <a:ext cx="16254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03" name="PlaceHolder 3"/>
          <p:cNvSpPr>
            <a:spLocks noGrp="1"/>
          </p:cNvSpPr>
          <p:nvPr>
            <p:ph type="ftr" idx="89"/>
          </p:nvPr>
        </p:nvSpPr>
        <p:spPr>
          <a:xfrm>
            <a:off x="7112160" y="6273720"/>
            <a:ext cx="25398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04" name="PlaceHolder 4"/>
          <p:cNvSpPr>
            <a:spLocks noGrp="1"/>
          </p:cNvSpPr>
          <p:nvPr>
            <p:ph type="sldNum" idx="90"/>
          </p:nvPr>
        </p:nvSpPr>
        <p:spPr>
          <a:xfrm>
            <a:off x="6095880" y="6273720"/>
            <a:ext cx="101988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strike="noStrike" spc="-1">
                <a:solidFill>
                  <a:schemeClr val="lt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8BF132-950A-4979-98EA-3D6F38F06111}" type="slidenum">
              <a:rPr lang="en-US" sz="1050" b="0" strike="noStrike" spc="-1">
                <a:solidFill>
                  <a:schemeClr val="lt2"/>
                </a:solidFill>
                <a:latin typeface="Calibri"/>
              </a:rPr>
              <a:t>‹#›</a:t>
            </a:fld>
            <a:endParaRPr lang="en-IN" sz="10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95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97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F7F341-70AC-4B06-B517-B88F1ADCE022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A395105-9F9B-47A7-857E-F3131B7F00B9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406440" y="175248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06440" y="4076640"/>
            <a:ext cx="10362960" cy="2171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05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06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7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90CBCD-21D5-4C4E-809A-E59F98BFE54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Rectangle 2"/>
          <p:cNvSpPr/>
          <p:nvPr/>
        </p:nvSpPr>
        <p:spPr>
          <a:xfrm rot="5400000">
            <a:off x="-3398040" y="3398400"/>
            <a:ext cx="6857640" cy="60480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15840" rIns="90000" bIns="158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rgbClr val="A50021"/>
              </a:solidFill>
              <a:latin typeface="Calibri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title"/>
          </p:nvPr>
        </p:nvSpPr>
        <p:spPr>
          <a:xfrm>
            <a:off x="182880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14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15B354C-56A7-460E-BBF8-1CA4899F9479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2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BEC2AC-38A5-4DB7-A51B-5BBFBB749436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25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27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285378-B351-4AB5-8672-C8B5E8099CC5}" type="slidenum">
              <a:rPr lang="en-IN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wmf"/><Relationship Id="rId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A4001D"/>
                </a:solidFill>
                <a:latin typeface="Calibri"/>
                <a:ea typeface="ＭＳ Ｐゴシック"/>
              </a:rPr>
              <a:t>Text Classification: </a:t>
            </a:r>
            <a:r>
              <a:rPr lang="en-US" sz="6000" b="0" strike="noStrike" spc="-1">
                <a:solidFill>
                  <a:schemeClr val="dk1"/>
                </a:solidFill>
                <a:latin typeface="Calibri Light"/>
                <a:ea typeface="ＭＳ Ｐゴシック"/>
              </a:rPr>
              <a:t>NB and LR</a:t>
            </a:r>
            <a:endParaRPr lang="en-IN" sz="6000" b="0" strike="noStrike" spc="-1">
              <a:solidFill>
                <a:srgbClr val="050505"/>
              </a:solidFill>
              <a:latin typeface="Times New Roman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IN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1015920" y="0"/>
            <a:ext cx="10159560" cy="1498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Multinomial Na</a:t>
            </a: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i</a:t>
            </a: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ve Bayes Independence Assumptions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406440" y="2921040"/>
            <a:ext cx="11581920" cy="345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1" strike="noStrike" spc="-1">
                <a:solidFill>
                  <a:schemeClr val="dk1"/>
                </a:solidFill>
                <a:latin typeface="Calibri"/>
              </a:rPr>
              <a:t>Bag of Words assumption</a:t>
            </a: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: Assume position doesn’t matter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1" strike="noStrike" spc="-1">
                <a:solidFill>
                  <a:schemeClr val="dk1"/>
                </a:solidFill>
                <a:latin typeface="Calibri"/>
              </a:rPr>
              <a:t>Conditional Independence</a:t>
            </a: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: Assume the feature probabilities </a:t>
            </a: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P</a:t>
            </a: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(</a:t>
            </a: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x</a:t>
            </a:r>
            <a:r>
              <a:rPr lang="en-US" sz="3739" b="0" i="1" strike="noStrike" spc="-1" baseline="-25000">
                <a:solidFill>
                  <a:schemeClr val="dk1"/>
                </a:solidFill>
                <a:latin typeface="Calibri"/>
              </a:rPr>
              <a:t>i</a:t>
            </a: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|</a:t>
            </a: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c</a:t>
            </a:r>
            <a:r>
              <a:rPr lang="en-US" sz="3739" b="0" i="1" strike="noStrike" spc="-1" baseline="-25000">
                <a:solidFill>
                  <a:schemeClr val="dk1"/>
                </a:solidFill>
                <a:latin typeface="Calibri"/>
              </a:rPr>
              <a:t>j</a:t>
            </a: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) are independent given the class </a:t>
            </a: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c.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56" name="Object 3"/>
          <p:cNvGraphicFramePr/>
          <p:nvPr/>
        </p:nvGraphicFramePr>
        <p:xfrm>
          <a:off x="3448080" y="1600200"/>
          <a:ext cx="4273200" cy="84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57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3448080" y="1600200"/>
                        <a:ext cx="4273200" cy="848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" name="Object 2"/>
          <p:cNvGraphicFramePr/>
          <p:nvPr/>
        </p:nvGraphicFramePr>
        <p:xfrm>
          <a:off x="882720" y="5765760"/>
          <a:ext cx="10434960" cy="64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459" name="Object 2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882720" y="5765760"/>
                        <a:ext cx="10434960" cy="64296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1828800" y="507960"/>
            <a:ext cx="1015956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Multinomial Na</a:t>
            </a: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i</a:t>
            </a: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ve Bayes Classifier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61" name="Object 3"/>
          <p:cNvGraphicFramePr/>
          <p:nvPr/>
        </p:nvGraphicFramePr>
        <p:xfrm>
          <a:off x="1015920" y="2006640"/>
          <a:ext cx="8849520" cy="114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62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1015920" y="2006640"/>
                        <a:ext cx="8849520" cy="11491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" name="Object 2"/>
          <p:cNvGraphicFramePr/>
          <p:nvPr/>
        </p:nvGraphicFramePr>
        <p:xfrm>
          <a:off x="1219320" y="3742200"/>
          <a:ext cx="7513920" cy="1515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464" name="Object 2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1219320" y="3742200"/>
                        <a:ext cx="7513920" cy="151524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We actually do everything in log space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1097280" y="1397160"/>
            <a:ext cx="10992600" cy="530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Instead of this: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8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This: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47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Notes:</a:t>
            </a:r>
          </a:p>
          <a:p>
            <a:pPr marL="529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1) Taking log doesn't change the ranking of classes!</a:t>
            </a:r>
          </a:p>
          <a:p>
            <a:pPr marL="529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	The class with highest probability also has highest log probability!</a:t>
            </a:r>
          </a:p>
          <a:p>
            <a:pPr marL="529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2) It's a linear model:</a:t>
            </a:r>
          </a:p>
          <a:p>
            <a:pPr marL="529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	Just a max of a sum of weights: a </a:t>
            </a:r>
            <a:r>
              <a:rPr lang="en-US" sz="2660" b="1" strike="noStrike" spc="-1">
                <a:solidFill>
                  <a:schemeClr val="dk1"/>
                </a:solidFill>
                <a:latin typeface="Calibri"/>
              </a:rPr>
              <a:t>linear</a:t>
            </a: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 function of the inputs</a:t>
            </a:r>
          </a:p>
          <a:p>
            <a:pPr marL="529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</a:rPr>
              <a:t>	So naive bayes is a </a:t>
            </a:r>
            <a:r>
              <a:rPr lang="en-US" sz="2660" b="1" strike="noStrike" spc="-1">
                <a:solidFill>
                  <a:schemeClr val="dk1"/>
                </a:solidFill>
                <a:latin typeface="Calibri"/>
              </a:rPr>
              <a:t>linear classifier</a:t>
            </a: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67" name="Picture 5"/>
          <p:cNvPicPr/>
          <p:nvPr/>
        </p:nvPicPr>
        <p:blipFill>
          <a:blip r:embed="rId3"/>
          <a:stretch/>
        </p:blipFill>
        <p:spPr>
          <a:xfrm>
            <a:off x="2743200" y="2386080"/>
            <a:ext cx="7653600" cy="12499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68" name="Object 2"/>
          <p:cNvGraphicFramePr/>
          <p:nvPr/>
        </p:nvGraphicFramePr>
        <p:xfrm>
          <a:off x="3805200" y="1308960"/>
          <a:ext cx="5272200" cy="96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469" name="Object 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3805200" y="1308960"/>
                        <a:ext cx="5272200" cy="9619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" name="TextBox 1"/>
          <p:cNvSpPr/>
          <p:nvPr/>
        </p:nvSpPr>
        <p:spPr>
          <a:xfrm>
            <a:off x="434520" y="5661360"/>
            <a:ext cx="18432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731815" y="2069869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540" b="0" strike="noStrike" spc="-1" dirty="0">
                <a:solidFill>
                  <a:schemeClr val="dk1"/>
                </a:solidFill>
                <a:latin typeface="Calibri (Headings)"/>
              </a:rPr>
              <a:t>Text Classification and Na</a:t>
            </a:r>
            <a:r>
              <a:rPr lang="fr-FR" sz="4540" b="0" strike="noStrike" spc="-1" dirty="0">
                <a:solidFill>
                  <a:schemeClr val="dk1"/>
                </a:solidFill>
                <a:latin typeface="Calibri (Headings)"/>
              </a:rPr>
              <a:t>ï</a:t>
            </a:r>
            <a:r>
              <a:rPr lang="en-US" sz="4540" b="0" strike="noStrike" spc="-1" dirty="0" err="1">
                <a:solidFill>
                  <a:schemeClr val="dk1"/>
                </a:solidFill>
                <a:latin typeface="Calibri (Headings)"/>
              </a:rPr>
              <a:t>ve</a:t>
            </a:r>
            <a:r>
              <a:rPr lang="en-US" sz="4540" b="0" strike="noStrike" spc="-1" dirty="0">
                <a:solidFill>
                  <a:schemeClr val="dk1"/>
                </a:solidFill>
                <a:latin typeface="Calibri (Headings)"/>
              </a:rPr>
              <a:t> Bayes</a:t>
            </a:r>
            <a:endParaRPr lang="en-US" sz="454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800" b="0" strike="noStrike" spc="-1">
                <a:solidFill>
                  <a:srgbClr val="A4001D"/>
                </a:solidFill>
                <a:latin typeface="Calibri"/>
                <a:ea typeface="ＭＳ Ｐゴシック"/>
              </a:rPr>
              <a:t>Na</a:t>
            </a:r>
            <a:r>
              <a:rPr lang="fr-FR" sz="4800" b="0" strike="noStrike" spc="-1">
                <a:solidFill>
                  <a:srgbClr val="A4001D"/>
                </a:solidFill>
                <a:latin typeface="Calibri"/>
                <a:ea typeface="ＭＳ Ｐゴシック"/>
              </a:rPr>
              <a:t>i</a:t>
            </a:r>
            <a:r>
              <a:rPr lang="en-US" sz="4800" b="0" strike="noStrike" spc="-1">
                <a:solidFill>
                  <a:srgbClr val="A4001D"/>
                </a:solidFill>
                <a:latin typeface="Calibri"/>
                <a:ea typeface="ＭＳ Ｐゴシック"/>
              </a:rPr>
              <a:t>ve Bayes: Learning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828800" y="4827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Learning the Multinomial Na</a:t>
            </a:r>
            <a:r>
              <a:rPr lang="fr-FR" sz="40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i</a:t>
            </a:r>
            <a:r>
              <a:rPr lang="en-US" sz="40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ve Bayes Model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711360" y="1803240"/>
            <a:ext cx="10769400" cy="1929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7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First attempt: maximum likelihood estimates</a:t>
            </a:r>
            <a:endParaRPr lang="en-US" sz="427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simply use the frequencies in the data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6" name="TextBox 20"/>
          <p:cNvSpPr/>
          <p:nvPr/>
        </p:nvSpPr>
        <p:spPr>
          <a:xfrm>
            <a:off x="10166400" y="-72000"/>
            <a:ext cx="1296720" cy="41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rgbClr val="FBFCFF"/>
                </a:solidFill>
                <a:latin typeface="Lucida Sans"/>
                <a:ea typeface="ＭＳ Ｐゴシック"/>
              </a:rPr>
              <a:t>Sec.13.3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77" name="Object 2"/>
          <p:cNvGraphicFramePr/>
          <p:nvPr/>
        </p:nvGraphicFramePr>
        <p:xfrm>
          <a:off x="3373200" y="4888800"/>
          <a:ext cx="5160600" cy="172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78" name="Object 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3373200" y="4888800"/>
                        <a:ext cx="5160600" cy="17233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TextBox 1"/>
              <p:cNvSpPr txBox="1"/>
              <p:nvPr/>
            </p:nvSpPr>
            <p:spPr>
              <a:xfrm>
                <a:off x="4064040" y="3561480"/>
                <a:ext cx="1948320" cy="8074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^"/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Parameter estimation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480" y="4038480"/>
            <a:ext cx="1107396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Create mega-document for topic 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j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by concatenating all docs in this topic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Use frequency of </a:t>
            </a:r>
            <a:r>
              <a:rPr lang="en-US" sz="320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w</a:t>
            </a: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in mega-document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93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93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2" name="Text Box 6"/>
          <p:cNvSpPr/>
          <p:nvPr/>
        </p:nvSpPr>
        <p:spPr>
          <a:xfrm>
            <a:off x="4876920" y="2311560"/>
            <a:ext cx="7009920" cy="119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fraction of times word </a:t>
            </a:r>
            <a:r>
              <a:rPr lang="en-US" sz="320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w</a:t>
            </a:r>
            <a:r>
              <a:rPr lang="en-US" sz="3200" b="0" i="1" strike="noStrike" spc="-1" baseline="-25000">
                <a:solidFill>
                  <a:schemeClr val="dk1"/>
                </a:solidFill>
                <a:latin typeface="Calibri"/>
                <a:ea typeface="ＭＳ Ｐゴシック"/>
              </a:rPr>
              <a:t>i</a:t>
            </a: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appears 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among all words in documents of topic </a:t>
            </a:r>
            <a:r>
              <a:rPr lang="en-US" sz="320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c</a:t>
            </a:r>
            <a:r>
              <a:rPr lang="en-US" sz="3200" b="0" i="1" strike="noStrike" spc="-1" baseline="-25000">
                <a:solidFill>
                  <a:schemeClr val="dk1"/>
                </a:solidFill>
                <a:latin typeface="Calibri"/>
                <a:ea typeface="ＭＳ Ｐゴシック"/>
              </a:rPr>
              <a:t>j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83" name="Object 2"/>
          <p:cNvGraphicFramePr/>
          <p:nvPr/>
        </p:nvGraphicFramePr>
        <p:xfrm>
          <a:off x="406440" y="2311560"/>
          <a:ext cx="4256280" cy="142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84" name="Object 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406440" y="2311560"/>
                        <a:ext cx="4256280" cy="142128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Problem with Maximum Likelihood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1097280" y="1905120"/>
            <a:ext cx="9672120" cy="2361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What if we have seen no training documents with the word </a:t>
            </a:r>
            <a:r>
              <a:rPr lang="en-US" sz="2660" b="1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fantastic</a:t>
            </a:r>
            <a:r>
              <a:rPr lang="en-US" sz="2660" b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</a:t>
            </a:r>
            <a:r>
              <a:rPr lang="en-US" sz="266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and classified in the topic </a:t>
            </a:r>
            <a:r>
              <a:rPr lang="en-US" sz="2660" b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positive</a:t>
            </a:r>
            <a:r>
              <a:rPr lang="en-US" sz="266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(</a:t>
            </a:r>
            <a:r>
              <a:rPr lang="en-US" sz="2660" b="1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thumbs-up)</a:t>
            </a:r>
            <a:r>
              <a:rPr lang="en-US" sz="266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?</a:t>
            </a: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66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Zero probabilities cannot be conditioned away, no matter the other evidence!</a:t>
            </a:r>
            <a:endParaRPr lang="en-US" sz="266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87" name="Object 2"/>
          <p:cNvGraphicFramePr/>
          <p:nvPr/>
        </p:nvGraphicFramePr>
        <p:xfrm>
          <a:off x="2815200" y="3128400"/>
          <a:ext cx="7344360" cy="113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88" name="Object 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2815200" y="3128400"/>
                        <a:ext cx="7344360" cy="11383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" name="Object 3"/>
          <p:cNvGraphicFramePr/>
          <p:nvPr/>
        </p:nvGraphicFramePr>
        <p:xfrm>
          <a:off x="2927520" y="5664240"/>
          <a:ext cx="5591880" cy="82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490" name="Object 3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2927520" y="5664240"/>
                        <a:ext cx="5591880" cy="82944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" name="TextBox 24"/>
          <p:cNvSpPr/>
          <p:nvPr/>
        </p:nvSpPr>
        <p:spPr>
          <a:xfrm>
            <a:off x="10166400" y="-72000"/>
            <a:ext cx="1296720" cy="41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rgbClr val="FBFCFF"/>
                </a:solidFill>
                <a:latin typeface="Lucida Sans"/>
                <a:ea typeface="ＭＳ Ｐゴシック"/>
              </a:rPr>
              <a:t>Sec.13.3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828800" y="4827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Laplace (add-1) smoothing for Na</a:t>
            </a: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ï</a:t>
            </a: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ve Bayes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93" name="Object 2"/>
          <p:cNvGraphicFramePr/>
          <p:nvPr/>
        </p:nvGraphicFramePr>
        <p:xfrm>
          <a:off x="1742040" y="2108160"/>
          <a:ext cx="6006600" cy="180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94" name="Object 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1742040" y="2108160"/>
                        <a:ext cx="6006600" cy="180108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" name="Object 2"/>
          <p:cNvGraphicFramePr/>
          <p:nvPr/>
        </p:nvGraphicFramePr>
        <p:xfrm>
          <a:off x="3344400" y="4235400"/>
          <a:ext cx="5088240" cy="224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496" name="Object 2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3344400" y="4235400"/>
                        <a:ext cx="5088240" cy="224136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7" name="Object 2"/>
          <p:cNvGraphicFramePr/>
          <p:nvPr/>
        </p:nvGraphicFramePr>
        <p:xfrm>
          <a:off x="1748880" y="2105640"/>
          <a:ext cx="5445720" cy="1801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r:id="rId7" imgW="0" imgH="0" progId="Equation.3">
                  <p:embed/>
                </p:oleObj>
              </mc:Choice>
              <mc:Fallback>
                <p:oleObj r:id="rId7" imgW="0" imgH="0" progId="Equation.3">
                  <p:embed/>
                  <p:pic>
                    <p:nvPicPr>
                      <p:cNvPr id="498" name="Object 2"/>
                      <p:cNvPicPr/>
                      <p:nvPr/>
                    </p:nvPicPr>
                    <p:blipFill>
                      <a:blip r:embed="rId8"/>
                      <a:stretch/>
                    </p:blipFill>
                    <p:spPr>
                      <a:xfrm>
                        <a:off x="1748880" y="2105640"/>
                        <a:ext cx="5445720" cy="180108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Let's do a worked sentiment example!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01" name="Picture 4"/>
          <p:cNvPicPr/>
          <p:nvPr/>
        </p:nvPicPr>
        <p:blipFill>
          <a:blip r:embed="rId2"/>
          <a:stretch/>
        </p:blipFill>
        <p:spPr>
          <a:xfrm>
            <a:off x="812880" y="1581480"/>
            <a:ext cx="11149200" cy="447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5920"/>
            <a:ext cx="11277360" cy="90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5013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A worked sentiment example with add-1 smoothing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1097280" y="1600200"/>
            <a:ext cx="7944840" cy="4571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04" name="Picture 4"/>
          <p:cNvPicPr/>
          <p:nvPr/>
        </p:nvPicPr>
        <p:blipFill>
          <a:blip r:embed="rId2"/>
          <a:stretch/>
        </p:blipFill>
        <p:spPr>
          <a:xfrm>
            <a:off x="609480" y="1092240"/>
            <a:ext cx="5881320" cy="2358000"/>
          </a:xfrm>
          <a:prstGeom prst="rect">
            <a:avLst/>
          </a:prstGeom>
          <a:ln w="0">
            <a:noFill/>
          </a:ln>
        </p:spPr>
      </p:pic>
      <p:sp>
        <p:nvSpPr>
          <p:cNvPr id="505" name="TextBox 3"/>
          <p:cNvSpPr/>
          <p:nvPr/>
        </p:nvSpPr>
        <p:spPr>
          <a:xfrm>
            <a:off x="6927840" y="990720"/>
            <a:ext cx="2851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1. Prior from training: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Box 6"/>
          <p:cNvSpPr/>
          <p:nvPr/>
        </p:nvSpPr>
        <p:spPr>
          <a:xfrm>
            <a:off x="9759240" y="1626120"/>
            <a:ext cx="139104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P(-) = 3/5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P(+) = 2/5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Box 7"/>
          <p:cNvSpPr/>
          <p:nvPr/>
        </p:nvSpPr>
        <p:spPr>
          <a:xfrm>
            <a:off x="7020000" y="2856600"/>
            <a:ext cx="1953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2. Drop "with"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8" name="Straight Connector 9"/>
          <p:cNvCxnSpPr/>
          <p:nvPr/>
        </p:nvCxnSpPr>
        <p:spPr>
          <a:xfrm>
            <a:off x="3664080" y="3266280"/>
            <a:ext cx="508320" cy="360"/>
          </a:xfrm>
          <a:prstGeom prst="straightConnector1">
            <a:avLst/>
          </a:prstGeom>
          <a:ln w="34925">
            <a:solidFill>
              <a:srgbClr val="C00000"/>
            </a:solidFill>
          </a:ln>
        </p:spPr>
      </p:cxnSp>
      <p:pic>
        <p:nvPicPr>
          <p:cNvPr id="509" name="Picture 12"/>
          <p:cNvPicPr/>
          <p:nvPr/>
        </p:nvPicPr>
        <p:blipFill>
          <a:blip r:embed="rId3"/>
          <a:stretch/>
        </p:blipFill>
        <p:spPr>
          <a:xfrm>
            <a:off x="205560" y="4914000"/>
            <a:ext cx="6608880" cy="1943640"/>
          </a:xfrm>
          <a:prstGeom prst="rect">
            <a:avLst/>
          </a:prstGeom>
          <a:ln w="0">
            <a:noFill/>
          </a:ln>
        </p:spPr>
      </p:pic>
      <p:pic>
        <p:nvPicPr>
          <p:cNvPr id="510" name="Picture 15"/>
          <p:cNvPicPr/>
          <p:nvPr/>
        </p:nvPicPr>
        <p:blipFill>
          <a:blip r:embed="rId4"/>
          <a:stretch/>
        </p:blipFill>
        <p:spPr>
          <a:xfrm>
            <a:off x="7127640" y="5016600"/>
            <a:ext cx="5131800" cy="1446480"/>
          </a:xfrm>
          <a:prstGeom prst="rect">
            <a:avLst/>
          </a:prstGeom>
          <a:ln w="0">
            <a:noFill/>
          </a:ln>
        </p:spPr>
      </p:pic>
      <p:sp>
        <p:nvSpPr>
          <p:cNvPr id="511" name="TextBox 16"/>
          <p:cNvSpPr/>
          <p:nvPr/>
        </p:nvSpPr>
        <p:spPr>
          <a:xfrm>
            <a:off x="174240" y="3530520"/>
            <a:ext cx="36298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3. Likelihoods from training: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Box 17"/>
          <p:cNvSpPr/>
          <p:nvPr/>
        </p:nvSpPr>
        <p:spPr>
          <a:xfrm>
            <a:off x="7368480" y="4271040"/>
            <a:ext cx="29289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4. Scoring the test set: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Rectangle 18"/>
          <p:cNvSpPr/>
          <p:nvPr/>
        </p:nvSpPr>
        <p:spPr>
          <a:xfrm>
            <a:off x="7213680" y="5008320"/>
            <a:ext cx="4978080" cy="73116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chemeClr val="lt1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TextBox 14"/>
              <p:cNvSpPr txBox="1"/>
              <p:nvPr/>
            </p:nvSpPr>
            <p:spPr>
              <a:xfrm>
                <a:off x="715680" y="4114080"/>
                <a:ext cx="4353840" cy="70704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∨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5" name="TextBox 20"/>
              <p:cNvSpPr txBox="1"/>
              <p:nvPr/>
            </p:nvSpPr>
            <p:spPr>
              <a:xfrm>
                <a:off x="7086960" y="1755000"/>
                <a:ext cx="1730160" cy="7182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^"/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Text Classification: definition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70" b="0" i="1" strike="noStrike" spc="-1">
                <a:solidFill>
                  <a:schemeClr val="dk1"/>
                </a:solidFill>
                <a:latin typeface="Calibri"/>
              </a:rPr>
              <a:t>Input</a:t>
            </a:r>
            <a:r>
              <a:rPr lang="en-US" sz="4270" b="0" strike="noStrike" spc="-1">
                <a:solidFill>
                  <a:schemeClr val="dk1"/>
                </a:solidFill>
                <a:latin typeface="Calibri"/>
              </a:rPr>
              <a:t>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 a document 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</a:rPr>
              <a:t>d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n-US" sz="374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a fixed set of classes  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 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=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{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3739" b="0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1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, 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3739" b="0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2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,…, 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3739" b="0" i="1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J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}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7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Output</a:t>
            </a:r>
            <a:r>
              <a:rPr lang="en-US" sz="427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: a predicted class 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427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en-US" sz="4270" b="0" strike="noStrike" spc="-1">
                <a:solidFill>
                  <a:srgbClr val="FF0000"/>
                </a:solidFill>
                <a:latin typeface="Symbol"/>
                <a:ea typeface="ＭＳ Ｐゴシック"/>
              </a:rPr>
              <a:t></a:t>
            </a:r>
            <a:r>
              <a:rPr lang="en-US" sz="427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endParaRPr lang="en-US" sz="427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5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5330" b="0" strike="noStrike" spc="-52">
                <a:solidFill>
                  <a:srgbClr val="FFFFFF"/>
                </a:solidFill>
                <a:latin typeface="Calibri Light"/>
              </a:rPr>
              <a:t>Logistic Regression</a:t>
            </a:r>
            <a:endParaRPr lang="en-US" sz="533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4165560" y="177840"/>
            <a:ext cx="7924320" cy="570960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4270" b="0" strike="noStrike" spc="-1">
                <a:solidFill>
                  <a:schemeClr val="dk2"/>
                </a:solidFill>
                <a:latin typeface="Calibri"/>
              </a:rPr>
              <a:t>Classification in Logistic Regression</a:t>
            </a:r>
            <a:endParaRPr lang="en-US" sz="427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457200" y="2926080"/>
            <a:ext cx="3200040" cy="3378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15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789560" cy="968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Finding the correct class c from a document d in</a:t>
            </a:r>
            <a:r>
              <a:rPr sz="4400"/>
              <a:t/>
            </a:r>
            <a:br>
              <a:rPr sz="4400"/>
            </a:b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Generative vs Discriminative Classifiers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1135800" y="160020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Naive Bayes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Logistic Regression</a:t>
            </a: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US" sz="314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21" name="Picture 4"/>
          <p:cNvPicPr/>
          <p:nvPr/>
        </p:nvPicPr>
        <p:blipFill>
          <a:blip r:embed="rId2"/>
          <a:stretch/>
        </p:blipFill>
        <p:spPr>
          <a:xfrm>
            <a:off x="2499480" y="2311560"/>
            <a:ext cx="5438880" cy="171288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5"/>
          <p:cNvPicPr/>
          <p:nvPr/>
        </p:nvPicPr>
        <p:blipFill>
          <a:blip r:embed="rId3"/>
          <a:stretch/>
        </p:blipFill>
        <p:spPr>
          <a:xfrm>
            <a:off x="2459160" y="5082480"/>
            <a:ext cx="2590560" cy="1499400"/>
          </a:xfrm>
          <a:prstGeom prst="rect">
            <a:avLst/>
          </a:prstGeom>
          <a:ln w="0">
            <a:noFill/>
          </a:ln>
        </p:spPr>
      </p:pic>
      <p:sp>
        <p:nvSpPr>
          <p:cNvPr id="523" name="TextBox 6"/>
          <p:cNvSpPr/>
          <p:nvPr/>
        </p:nvSpPr>
        <p:spPr>
          <a:xfrm>
            <a:off x="5259600" y="5373000"/>
            <a:ext cx="13636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740" b="0" i="1" strike="noStrike" spc="-1">
                <a:solidFill>
                  <a:schemeClr val="dk1"/>
                </a:solidFill>
                <a:latin typeface="Times New Roman"/>
              </a:rPr>
              <a:t>P(c|d)</a:t>
            </a:r>
            <a:endParaRPr lang="en-IN" sz="37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Box 7"/>
          <p:cNvSpPr/>
          <p:nvPr/>
        </p:nvSpPr>
        <p:spPr>
          <a:xfrm>
            <a:off x="5188680" y="4886640"/>
            <a:ext cx="12632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Times New Roman"/>
              </a:rPr>
              <a:t>posterior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9CC4723-2897-4120-A482-D6C703E4F673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Features in logistic regression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406440" y="1556280"/>
            <a:ext cx="11785320" cy="490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609480" indent="-60948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For feature x</a:t>
            </a:r>
            <a:r>
              <a:rPr lang="en-US" sz="2800" b="0" strike="noStrike" spc="-1" baseline="-25000">
                <a:solidFill>
                  <a:schemeClr val="dk1"/>
                </a:solidFill>
                <a:latin typeface="Calibri"/>
              </a:rPr>
              <a:t>i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, weight w</a:t>
            </a:r>
            <a:r>
              <a:rPr lang="en-US" sz="2800" b="0" strike="noStrike" spc="-1" baseline="-25000">
                <a:solidFill>
                  <a:schemeClr val="dk1"/>
                </a:solidFill>
                <a:latin typeface="Calibri"/>
              </a:rPr>
              <a:t>i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tells is how important is x</a:t>
            </a:r>
            <a:r>
              <a:rPr lang="en-US" sz="2800" b="0" strike="noStrike" spc="-1" baseline="-25000">
                <a:solidFill>
                  <a:schemeClr val="dk1"/>
                </a:solidFill>
                <a:latin typeface="Calibri"/>
              </a:rPr>
              <a:t>i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</a:t>
            </a:r>
          </a:p>
          <a:p>
            <a:pPr marL="1138680" lvl="1" indent="-60948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x</a:t>
            </a:r>
            <a:r>
              <a:rPr lang="en-US" sz="2400" b="0" strike="noStrike" spc="-1" baseline="-25000">
                <a:solidFill>
                  <a:schemeClr val="dk1"/>
                </a:solidFill>
                <a:latin typeface="Calibri"/>
              </a:rPr>
              <a:t>i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="review contains ‘</a:t>
            </a:r>
            <a:r>
              <a:rPr lang="en-US" sz="2400" b="0" strike="noStrike" spc="-1">
                <a:solidFill>
                  <a:srgbClr val="0000CC"/>
                </a:solidFill>
                <a:latin typeface="Courier New"/>
              </a:rPr>
              <a:t>awesome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’":      w</a:t>
            </a:r>
            <a:r>
              <a:rPr lang="en-US" sz="2400" b="0" strike="noStrike" spc="-1" baseline="-25000">
                <a:solidFill>
                  <a:schemeClr val="dk1"/>
                </a:solidFill>
                <a:latin typeface="Calibri"/>
              </a:rPr>
              <a:t>i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=  </a:t>
            </a:r>
            <a:r>
              <a:rPr lang="en-US" sz="2400" b="0" strike="noStrike" spc="-1">
                <a:solidFill>
                  <a:srgbClr val="0000CC"/>
                </a:solidFill>
                <a:latin typeface="Courier New"/>
              </a:rPr>
              <a:t>+10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38680" lvl="1" indent="-60948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x</a:t>
            </a:r>
            <a:r>
              <a:rPr lang="en-US" sz="2400" b="0" strike="noStrike" spc="-1" baseline="-25000">
                <a:solidFill>
                  <a:schemeClr val="dk1"/>
                </a:solidFill>
                <a:latin typeface="Calibri"/>
              </a:rPr>
              <a:t>j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="review contains ‘</a:t>
            </a:r>
            <a:r>
              <a:rPr lang="en-US" sz="2400" b="0" strike="noStrike" spc="-1">
                <a:solidFill>
                  <a:srgbClr val="0000CC"/>
                </a:solidFill>
                <a:latin typeface="Courier New"/>
              </a:rPr>
              <a:t>abysmal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’":      w</a:t>
            </a:r>
            <a:r>
              <a:rPr lang="en-US" sz="2400" b="0" strike="noStrike" spc="-1" baseline="-25000">
                <a:solidFill>
                  <a:schemeClr val="dk1"/>
                </a:solidFill>
                <a:latin typeface="Calibri"/>
              </a:rPr>
              <a:t>j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= </a:t>
            </a:r>
            <a:r>
              <a:rPr lang="en-US" sz="2400" b="0" strike="noStrike" spc="-1">
                <a:solidFill>
                  <a:srgbClr val="0000CC"/>
                </a:solidFill>
                <a:latin typeface="Courier New"/>
              </a:rPr>
              <a:t>-10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38680" lvl="1" indent="-60948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x</a:t>
            </a:r>
            <a:r>
              <a:rPr lang="en-US" sz="2400" b="0" strike="noStrike" spc="-1" baseline="-25000">
                <a:solidFill>
                  <a:schemeClr val="dk1"/>
                </a:solidFill>
                <a:latin typeface="Calibri"/>
              </a:rPr>
              <a:t>k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=“review contains ‘</a:t>
            </a:r>
            <a:r>
              <a:rPr lang="en-US" sz="2400" b="0" strike="noStrike" spc="-1">
                <a:solidFill>
                  <a:srgbClr val="0000CC"/>
                </a:solidFill>
                <a:latin typeface="Courier New"/>
              </a:rPr>
              <a:t>mediocre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’":   w</a:t>
            </a:r>
            <a:r>
              <a:rPr lang="en-US" sz="2400" b="0" strike="noStrike" spc="-1" baseline="-25000">
                <a:solidFill>
                  <a:schemeClr val="dk1"/>
                </a:solidFill>
                <a:latin typeface="Calibri"/>
              </a:rPr>
              <a:t>k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= </a:t>
            </a:r>
            <a:r>
              <a:rPr lang="en-US" sz="2400" b="0" strike="noStrike" spc="-1">
                <a:solidFill>
                  <a:srgbClr val="0000CC"/>
                </a:solidFill>
                <a:latin typeface="Courier New"/>
              </a:rPr>
              <a:t>-2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914400" indent="-14400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US" sz="30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US" sz="3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996840" y="159480"/>
            <a:ext cx="10158480" cy="90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Logistic Regression for one observation x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1097280" y="1803240"/>
            <a:ext cx="11094480" cy="444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70" b="0" strike="noStrike" spc="-1">
                <a:solidFill>
                  <a:schemeClr val="dk1"/>
                </a:solidFill>
                <a:latin typeface="Calibri"/>
              </a:rPr>
              <a:t>Input observation: vector  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x = [x</a:t>
            </a:r>
            <a:r>
              <a:rPr lang="en-US" sz="4268" b="0" i="1" strike="noStrike" spc="-1" baseline="-25000">
                <a:solidFill>
                  <a:srgbClr val="FF0000"/>
                </a:solidFill>
                <a:latin typeface="Calibri"/>
              </a:rPr>
              <a:t>1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, x</a:t>
            </a:r>
            <a:r>
              <a:rPr lang="en-US" sz="4268" b="0" i="1" strike="noStrike" spc="-1" baseline="-25000">
                <a:solidFill>
                  <a:srgbClr val="FF0000"/>
                </a:solidFill>
                <a:latin typeface="Calibri"/>
              </a:rPr>
              <a:t>2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,…, x</a:t>
            </a:r>
            <a:r>
              <a:rPr lang="en-US" sz="4268" b="0" i="1" strike="noStrike" spc="-1" baseline="-25000">
                <a:solidFill>
                  <a:srgbClr val="FF0000"/>
                </a:solidFill>
                <a:latin typeface="Calibri"/>
              </a:rPr>
              <a:t>n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]</a:t>
            </a:r>
            <a:endParaRPr lang="en-US" sz="427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70" b="0" strike="noStrike" spc="-1">
                <a:solidFill>
                  <a:schemeClr val="dk1"/>
                </a:solidFill>
                <a:latin typeface="Calibri"/>
              </a:rPr>
              <a:t>Weights: one per feature: </a:t>
            </a:r>
            <a:r>
              <a:rPr lang="en-US" sz="4270" b="0" strike="noStrike" spc="-1">
                <a:solidFill>
                  <a:srgbClr val="FF0000"/>
                </a:solidFill>
                <a:latin typeface="Calibri"/>
              </a:rPr>
              <a:t>W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 = [w</a:t>
            </a:r>
            <a:r>
              <a:rPr lang="en-US" sz="4268" b="0" i="1" strike="noStrike" spc="-1" baseline="-25000">
                <a:solidFill>
                  <a:srgbClr val="FF0000"/>
                </a:solidFill>
                <a:latin typeface="Calibri"/>
              </a:rPr>
              <a:t>1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, w</a:t>
            </a:r>
            <a:r>
              <a:rPr lang="en-US" sz="4268" b="0" i="1" strike="noStrike" spc="-1" baseline="-25000">
                <a:solidFill>
                  <a:srgbClr val="FF0000"/>
                </a:solidFill>
                <a:latin typeface="Calibri"/>
              </a:rPr>
              <a:t>2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,…, w</a:t>
            </a:r>
            <a:r>
              <a:rPr lang="en-US" sz="4268" b="0" i="1" strike="noStrike" spc="-1" baseline="-25000">
                <a:solidFill>
                  <a:srgbClr val="FF0000"/>
                </a:solidFill>
                <a:latin typeface="Calibri"/>
              </a:rPr>
              <a:t>n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</a:rPr>
              <a:t>]</a:t>
            </a:r>
            <a:endParaRPr lang="en-US" sz="427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Sometimes we call the weights 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</a:rPr>
              <a:t>θ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</a:rPr>
              <a:t> = [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</a:rPr>
              <a:t>θ</a:t>
            </a:r>
            <a:r>
              <a:rPr lang="en-US" sz="3739" b="0" i="1" strike="noStrike" spc="-1" baseline="-25000">
                <a:solidFill>
                  <a:srgbClr val="FF0000"/>
                </a:solidFill>
                <a:latin typeface="Calibri"/>
              </a:rPr>
              <a:t>1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</a:rPr>
              <a:t>, 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</a:rPr>
              <a:t>θ</a:t>
            </a:r>
            <a:r>
              <a:rPr lang="en-US" sz="3739" b="0" i="1" strike="noStrike" spc="-1" baseline="-25000">
                <a:solidFill>
                  <a:srgbClr val="FF0000"/>
                </a:solidFill>
                <a:latin typeface="Calibri"/>
              </a:rPr>
              <a:t>2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</a:rPr>
              <a:t>,…, 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</a:rPr>
              <a:t>θ</a:t>
            </a:r>
            <a:r>
              <a:rPr lang="en-US" sz="3739" b="0" i="1" strike="noStrike" spc="-1" baseline="-25000">
                <a:solidFill>
                  <a:srgbClr val="FF0000"/>
                </a:solidFill>
                <a:latin typeface="Calibri"/>
              </a:rPr>
              <a:t>n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</a:rPr>
              <a:t>]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70" b="0" strike="noStrike" spc="-1">
                <a:solidFill>
                  <a:schemeClr val="dk1"/>
                </a:solidFill>
                <a:latin typeface="Calibri"/>
              </a:rPr>
              <a:t>Output: a predicted class </a:t>
            </a:r>
            <a:r>
              <a:rPr lang="en-US" sz="4270" b="0" strike="noStrike" spc="-1">
                <a:solidFill>
                  <a:srgbClr val="FF0000"/>
                </a:solidFill>
                <a:latin typeface="Calibri"/>
              </a:rPr>
              <a:t> </a:t>
            </a:r>
            <a:r>
              <a:rPr lang="en-US" sz="4270" b="0" strike="noStrike" spc="-1">
                <a:solidFill>
                  <a:srgbClr val="FF0000"/>
                </a:solidFill>
                <a:latin typeface="Symbol"/>
                <a:ea typeface="ＭＳ Ｐゴシック"/>
              </a:rPr>
              <a:t></a:t>
            </a:r>
            <a:r>
              <a:rPr lang="en-US" sz="427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en-US" sz="427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{0,1}</a:t>
            </a:r>
            <a:endParaRPr lang="en-US" sz="427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9" name="TextBox 4"/>
          <p:cNvSpPr/>
          <p:nvPr/>
        </p:nvSpPr>
        <p:spPr>
          <a:xfrm>
            <a:off x="1196640" y="5613120"/>
            <a:ext cx="9515880" cy="102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(multinomial logistic regression: 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</a:rPr>
              <a:t> </a:t>
            </a:r>
            <a:r>
              <a:rPr lang="en-US" sz="3740" b="0" strike="noStrike" spc="-1">
                <a:solidFill>
                  <a:srgbClr val="FF0000"/>
                </a:solidFill>
                <a:latin typeface="Symbol"/>
              </a:rPr>
              <a:t></a:t>
            </a:r>
            <a:r>
              <a:rPr lang="en-US" sz="3740" b="0" strike="noStrike" spc="-1">
                <a:solidFill>
                  <a:srgbClr val="FF0000"/>
                </a:solidFill>
                <a:latin typeface="Calibri"/>
              </a:rPr>
              <a:t> </a:t>
            </a:r>
            <a:r>
              <a:rPr lang="en-US" sz="3740" b="0" i="1" strike="noStrike" spc="-1">
                <a:solidFill>
                  <a:srgbClr val="FF0000"/>
                </a:solidFill>
                <a:latin typeface="Calibri"/>
              </a:rPr>
              <a:t>{0, 1, 2, 3, 4}</a:t>
            </a: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)</a:t>
            </a:r>
            <a:endParaRPr lang="en-IN" sz="374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98480" y="380880"/>
            <a:ext cx="113929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3422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 The problem:  z isn't a probability, it's just a number!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507960" y="2921040"/>
            <a:ext cx="11073960" cy="402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Solution: use a function of z that goes from 0 to 1</a:t>
            </a:r>
          </a:p>
        </p:txBody>
      </p:sp>
      <p:pic>
        <p:nvPicPr>
          <p:cNvPr id="532" name="Picture 5"/>
          <p:cNvPicPr/>
          <p:nvPr/>
        </p:nvPicPr>
        <p:blipFill>
          <a:blip r:embed="rId3"/>
          <a:stretch/>
        </p:blipFill>
        <p:spPr>
          <a:xfrm>
            <a:off x="3454560" y="1397160"/>
            <a:ext cx="6601320" cy="1031040"/>
          </a:xfrm>
          <a:prstGeom prst="rect">
            <a:avLst/>
          </a:prstGeom>
          <a:ln w="0">
            <a:noFill/>
          </a:ln>
        </p:spPr>
      </p:pic>
      <p:pic>
        <p:nvPicPr>
          <p:cNvPr id="533" name="Picture 9"/>
          <p:cNvPicPr/>
          <p:nvPr/>
        </p:nvPicPr>
        <p:blipFill>
          <a:blip r:embed="rId4"/>
          <a:stretch/>
        </p:blipFill>
        <p:spPr>
          <a:xfrm>
            <a:off x="2235240" y="3978000"/>
            <a:ext cx="8489160" cy="15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The very useful sigmoid or logistic function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35" name="Picture 4"/>
          <p:cNvPicPr/>
          <p:nvPr/>
        </p:nvPicPr>
        <p:blipFill>
          <a:blip r:embed="rId3"/>
          <a:stretch/>
        </p:blipFill>
        <p:spPr>
          <a:xfrm>
            <a:off x="914400" y="1658880"/>
            <a:ext cx="10626840" cy="5088960"/>
          </a:xfrm>
          <a:prstGeom prst="rect">
            <a:avLst/>
          </a:prstGeom>
          <a:ln w="0">
            <a:noFill/>
          </a:ln>
        </p:spPr>
      </p:pic>
      <p:sp>
        <p:nvSpPr>
          <p:cNvPr id="536" name="Rectangle 2"/>
          <p:cNvSpPr/>
          <p:nvPr/>
        </p:nvSpPr>
        <p:spPr>
          <a:xfrm>
            <a:off x="1930320" y="3231000"/>
            <a:ext cx="3352320" cy="6037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37" name="Picture 5"/>
          <p:cNvPicPr/>
          <p:nvPr/>
        </p:nvPicPr>
        <p:blipFill>
          <a:blip r:embed="rId4"/>
          <a:stretch/>
        </p:blipFill>
        <p:spPr>
          <a:xfrm>
            <a:off x="1523880" y="2717640"/>
            <a:ext cx="5279400" cy="2026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E93814C-CEA1-43D2-B401-B6ED6526F98A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Making probabilities with sigmoids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40" name="Picture 4"/>
          <p:cNvPicPr/>
          <p:nvPr/>
        </p:nvPicPr>
        <p:blipFill>
          <a:blip r:embed="rId3"/>
          <a:stretch/>
        </p:blipFill>
        <p:spPr>
          <a:xfrm>
            <a:off x="1219320" y="1087920"/>
            <a:ext cx="7755480" cy="1962360"/>
          </a:xfrm>
          <a:prstGeom prst="rect">
            <a:avLst/>
          </a:prstGeom>
          <a:ln w="0">
            <a:noFill/>
          </a:ln>
        </p:spPr>
      </p:pic>
      <p:pic>
        <p:nvPicPr>
          <p:cNvPr id="541" name="Picture 5"/>
          <p:cNvPicPr/>
          <p:nvPr/>
        </p:nvPicPr>
        <p:blipFill>
          <a:blip r:embed="rId4"/>
          <a:stretch/>
        </p:blipFill>
        <p:spPr>
          <a:xfrm>
            <a:off x="1172520" y="3429000"/>
            <a:ext cx="7932960" cy="332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By the way: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43" name="Content Placeholder 6"/>
          <p:cNvPicPr/>
          <p:nvPr/>
        </p:nvPicPr>
        <p:blipFill>
          <a:blip r:embed="rId3"/>
          <a:stretch/>
        </p:blipFill>
        <p:spPr>
          <a:xfrm>
            <a:off x="7721640" y="1797120"/>
            <a:ext cx="2742840" cy="514080"/>
          </a:xfrm>
          <a:prstGeom prst="rect">
            <a:avLst/>
          </a:prstGeom>
          <a:ln w="0">
            <a:noFill/>
          </a:ln>
        </p:spPr>
      </p:pic>
      <p:pic>
        <p:nvPicPr>
          <p:cNvPr id="544" name="Picture 5"/>
          <p:cNvPicPr/>
          <p:nvPr/>
        </p:nvPicPr>
        <p:blipFill>
          <a:blip r:embed="rId4"/>
          <a:stretch/>
        </p:blipFill>
        <p:spPr>
          <a:xfrm>
            <a:off x="507960" y="1803240"/>
            <a:ext cx="6535080" cy="2742840"/>
          </a:xfrm>
          <a:prstGeom prst="rect">
            <a:avLst/>
          </a:prstGeom>
          <a:ln w="0">
            <a:noFill/>
          </a:ln>
        </p:spPr>
      </p:pic>
      <p:sp>
        <p:nvSpPr>
          <p:cNvPr id="545" name="TextBox 7"/>
          <p:cNvSpPr/>
          <p:nvPr/>
        </p:nvSpPr>
        <p:spPr>
          <a:xfrm>
            <a:off x="7117920" y="1701720"/>
            <a:ext cx="33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=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Box 8"/>
          <p:cNvSpPr/>
          <p:nvPr/>
        </p:nvSpPr>
        <p:spPr>
          <a:xfrm>
            <a:off x="7653960" y="2822760"/>
            <a:ext cx="120060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Because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7" name="Picture 10"/>
          <p:cNvPicPr/>
          <p:nvPr/>
        </p:nvPicPr>
        <p:blipFill>
          <a:blip r:embed="rId5"/>
          <a:stretch/>
        </p:blipFill>
        <p:spPr>
          <a:xfrm>
            <a:off x="8298000" y="3469680"/>
            <a:ext cx="3047760" cy="585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1066680" y="584280"/>
            <a:ext cx="10058040" cy="90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Turning a probability into a classifier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49" name="Content Placeholder 4"/>
          <p:cNvPicPr/>
          <p:nvPr/>
        </p:nvPicPr>
        <p:blipFill>
          <a:blip r:embed="rId2"/>
          <a:stretch/>
        </p:blipFill>
        <p:spPr>
          <a:xfrm>
            <a:off x="2133720" y="2006640"/>
            <a:ext cx="7579080" cy="1960560"/>
          </a:xfrm>
          <a:prstGeom prst="rect">
            <a:avLst/>
          </a:prstGeom>
          <a:ln w="0">
            <a:noFill/>
          </a:ln>
        </p:spPr>
      </p:pic>
      <p:sp>
        <p:nvSpPr>
          <p:cNvPr id="550" name="TextBox 2"/>
          <p:cNvSpPr/>
          <p:nvPr/>
        </p:nvSpPr>
        <p:spPr>
          <a:xfrm>
            <a:off x="1760760" y="4648320"/>
            <a:ext cx="52074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0.5 here is called the </a:t>
            </a: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decision boundary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798480" y="-11700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The probabilistic classifier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552" name="Group 6"/>
          <p:cNvGrpSpPr/>
          <p:nvPr/>
        </p:nvGrpSpPr>
        <p:grpSpPr>
          <a:xfrm>
            <a:off x="833400" y="1276560"/>
            <a:ext cx="10626840" cy="5088960"/>
            <a:chOff x="833400" y="1276560"/>
            <a:chExt cx="10626840" cy="5088960"/>
          </a:xfrm>
        </p:grpSpPr>
        <p:pic>
          <p:nvPicPr>
            <p:cNvPr id="553" name="Picture 4"/>
            <p:cNvPicPr/>
            <p:nvPr/>
          </p:nvPicPr>
          <p:blipFill>
            <a:blip r:embed="rId2"/>
            <a:stretch/>
          </p:blipFill>
          <p:spPr>
            <a:xfrm>
              <a:off x="833400" y="1276560"/>
              <a:ext cx="10626840" cy="508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4" name="Rectangle 2"/>
            <p:cNvSpPr/>
            <p:nvPr/>
          </p:nvSpPr>
          <p:spPr>
            <a:xfrm>
              <a:off x="1801800" y="2784960"/>
              <a:ext cx="3352320" cy="780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24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555" name="Freeform 8"/>
          <p:cNvSpPr/>
          <p:nvPr/>
        </p:nvSpPr>
        <p:spPr>
          <a:xfrm>
            <a:off x="529560" y="3678480"/>
            <a:ext cx="11075760" cy="284400"/>
          </a:xfrm>
          <a:custGeom>
            <a:avLst/>
            <a:gdLst>
              <a:gd name="textAreaLeft" fmla="*/ 0 w 11075760"/>
              <a:gd name="textAreaRight" fmla="*/ 11076120 w 11075760"/>
              <a:gd name="textAreaTop" fmla="*/ 0 h 284400"/>
              <a:gd name="textAreaBottom" fmla="*/ 284760 h 284400"/>
            </a:gdLst>
            <a:ahLst/>
            <a:cxnLst/>
            <a:rect l="textAreaLeft" t="textAreaTop" r="textAreaRight" b="textAreaBottom"/>
            <a:pathLst>
              <a:path w="8307054" h="213557">
                <a:moveTo>
                  <a:pt x="112178" y="201057"/>
                </a:moveTo>
                <a:cubicBezTo>
                  <a:pt x="-170438" y="218419"/>
                  <a:pt x="170051" y="212632"/>
                  <a:pt x="170051" y="212632"/>
                </a:cubicBezTo>
                <a:lnTo>
                  <a:pt x="3850801" y="62161"/>
                </a:lnTo>
                <a:cubicBezTo>
                  <a:pt x="4950396" y="27437"/>
                  <a:pt x="6024912" y="13933"/>
                  <a:pt x="6767621" y="4287"/>
                </a:cubicBezTo>
                <a:cubicBezTo>
                  <a:pt x="7510330" y="-5359"/>
                  <a:pt x="8307054" y="4287"/>
                  <a:pt x="8307054" y="4287"/>
                </a:cubicBezTo>
                <a:lnTo>
                  <a:pt x="8307054" y="4287"/>
                </a:lnTo>
                <a:lnTo>
                  <a:pt x="8307054" y="4287"/>
                </a:lnTo>
              </a:path>
            </a:pathLst>
          </a:cu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2040" tIns="60840" rIns="122040" bIns="60840" numCol="1" spcCol="0" anchor="ctr">
            <a:noAutofit/>
          </a:bodyPr>
          <a:lstStyle/>
          <a:p>
            <a:pPr defTabSz="1219320">
              <a:lnSpc>
                <a:spcPct val="100000"/>
              </a:lnSpc>
            </a:pPr>
            <a:endParaRPr lang="en-US" sz="3200" b="0" strike="noStrike" spc="-1">
              <a:solidFill>
                <a:schemeClr val="dk1"/>
              </a:solidFill>
              <a:latin typeface="Lucida Sans"/>
            </a:endParaRPr>
          </a:p>
        </p:txBody>
      </p:sp>
      <p:sp>
        <p:nvSpPr>
          <p:cNvPr id="556" name="Freeform 14"/>
          <p:cNvSpPr/>
          <p:nvPr/>
        </p:nvSpPr>
        <p:spPr>
          <a:xfrm>
            <a:off x="5833800" y="3483720"/>
            <a:ext cx="632520" cy="648000"/>
          </a:xfrm>
          <a:custGeom>
            <a:avLst/>
            <a:gdLst>
              <a:gd name="textAreaLeft" fmla="*/ 0 w 632520"/>
              <a:gd name="textAreaRight" fmla="*/ 632880 w 632520"/>
              <a:gd name="textAreaTop" fmla="*/ 0 h 648000"/>
              <a:gd name="textAreaBottom" fmla="*/ 648360 h 648000"/>
            </a:gdLst>
            <a:ahLst/>
            <a:cxnLst/>
            <a:rect l="textAreaLeft" t="textAreaTop" r="textAreaRight" b="textAreaBottom"/>
            <a:pathLst>
              <a:path w="474724" h="486137">
                <a:moveTo>
                  <a:pt x="162046" y="0"/>
                </a:moveTo>
                <a:cubicBezTo>
                  <a:pt x="123464" y="0"/>
                  <a:pt x="104433" y="25816"/>
                  <a:pt x="81023" y="46299"/>
                </a:cubicBezTo>
                <a:cubicBezTo>
                  <a:pt x="71841" y="54333"/>
                  <a:pt x="74904" y="70110"/>
                  <a:pt x="69448" y="81023"/>
                </a:cubicBezTo>
                <a:cubicBezTo>
                  <a:pt x="63227" y="93465"/>
                  <a:pt x="51949" y="103035"/>
                  <a:pt x="46299" y="115747"/>
                </a:cubicBezTo>
                <a:cubicBezTo>
                  <a:pt x="36389" y="138045"/>
                  <a:pt x="30866" y="162046"/>
                  <a:pt x="23150" y="185195"/>
                </a:cubicBezTo>
                <a:cubicBezTo>
                  <a:pt x="5353" y="238587"/>
                  <a:pt x="13969" y="207949"/>
                  <a:pt x="0" y="277793"/>
                </a:cubicBezTo>
                <a:cubicBezTo>
                  <a:pt x="3488" y="312668"/>
                  <a:pt x="-6535" y="395257"/>
                  <a:pt x="34724" y="428264"/>
                </a:cubicBezTo>
                <a:cubicBezTo>
                  <a:pt x="44251" y="435886"/>
                  <a:pt x="57873" y="435980"/>
                  <a:pt x="69448" y="439838"/>
                </a:cubicBezTo>
                <a:cubicBezTo>
                  <a:pt x="81023" y="447555"/>
                  <a:pt x="91730" y="456767"/>
                  <a:pt x="104173" y="462988"/>
                </a:cubicBezTo>
                <a:cubicBezTo>
                  <a:pt x="120773" y="471288"/>
                  <a:pt x="170367" y="482430"/>
                  <a:pt x="185195" y="486137"/>
                </a:cubicBezTo>
                <a:cubicBezTo>
                  <a:pt x="231494" y="482279"/>
                  <a:pt x="278040" y="480702"/>
                  <a:pt x="324092" y="474562"/>
                </a:cubicBezTo>
                <a:cubicBezTo>
                  <a:pt x="366307" y="468934"/>
                  <a:pt x="352749" y="463211"/>
                  <a:pt x="381965" y="439838"/>
                </a:cubicBezTo>
                <a:cubicBezTo>
                  <a:pt x="462545" y="375373"/>
                  <a:pt x="368921" y="464457"/>
                  <a:pt x="451413" y="381965"/>
                </a:cubicBezTo>
                <a:cubicBezTo>
                  <a:pt x="459129" y="358816"/>
                  <a:pt x="476588" y="336834"/>
                  <a:pt x="474562" y="312517"/>
                </a:cubicBezTo>
                <a:cubicBezTo>
                  <a:pt x="470704" y="266218"/>
                  <a:pt x="469128" y="219673"/>
                  <a:pt x="462988" y="173621"/>
                </a:cubicBezTo>
                <a:cubicBezTo>
                  <a:pt x="457303" y="130983"/>
                  <a:pt x="437157" y="124641"/>
                  <a:pt x="405114" y="92598"/>
                </a:cubicBezTo>
                <a:cubicBezTo>
                  <a:pt x="397398" y="84881"/>
                  <a:pt x="392318" y="72899"/>
                  <a:pt x="381965" y="69448"/>
                </a:cubicBezTo>
                <a:lnTo>
                  <a:pt x="312517" y="46299"/>
                </a:lnTo>
                <a:cubicBezTo>
                  <a:pt x="233868" y="20083"/>
                  <a:pt x="200628" y="0"/>
                  <a:pt x="162046" y="0"/>
                </a:cubicBezTo>
                <a:close/>
              </a:path>
            </a:pathLst>
          </a:custGeom>
          <a:noFill/>
          <a:ln w="3175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2040" tIns="60840" rIns="122040" bIns="60840" numCol="1" spcCol="0" anchor="ctr">
            <a:noAutofit/>
          </a:bodyPr>
          <a:lstStyle/>
          <a:p>
            <a:pPr defTabSz="1219320">
              <a:lnSpc>
                <a:spcPct val="100000"/>
              </a:lnSpc>
            </a:pPr>
            <a:endParaRPr lang="en-US" sz="3200" b="0" strike="noStrike" spc="-1">
              <a:solidFill>
                <a:schemeClr val="dk1"/>
              </a:solidFill>
              <a:latin typeface="Lucida Sans"/>
            </a:endParaRPr>
          </a:p>
        </p:txBody>
      </p:sp>
      <p:sp>
        <p:nvSpPr>
          <p:cNvPr id="557" name="Rectangle 15"/>
          <p:cNvSpPr/>
          <p:nvPr/>
        </p:nvSpPr>
        <p:spPr>
          <a:xfrm>
            <a:off x="5833800" y="6164280"/>
            <a:ext cx="632520" cy="32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8" name="TextBox 16"/>
          <p:cNvSpPr/>
          <p:nvPr/>
        </p:nvSpPr>
        <p:spPr>
          <a:xfrm>
            <a:off x="5627880" y="6041520"/>
            <a:ext cx="14230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wx + b</a:t>
            </a:r>
            <a:endParaRPr lang="en-IN" sz="37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9" name="Picture 17"/>
          <p:cNvPicPr/>
          <p:nvPr/>
        </p:nvPicPr>
        <p:blipFill>
          <a:blip r:embed="rId3"/>
          <a:stretch/>
        </p:blipFill>
        <p:spPr>
          <a:xfrm>
            <a:off x="6807240" y="-125280"/>
            <a:ext cx="6278040" cy="2395800"/>
          </a:xfrm>
          <a:prstGeom prst="rect">
            <a:avLst/>
          </a:prstGeom>
          <a:ln w="0">
            <a:noFill/>
          </a:ln>
        </p:spPr>
      </p:pic>
      <p:sp>
        <p:nvSpPr>
          <p:cNvPr id="560" name="Rectangle 18"/>
          <p:cNvSpPr/>
          <p:nvPr/>
        </p:nvSpPr>
        <p:spPr>
          <a:xfrm>
            <a:off x="370800" y="3417480"/>
            <a:ext cx="848160" cy="78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2400" b="0" strike="noStrike" spc="-1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561" name="Straight Connector 12"/>
          <p:cNvCxnSpPr/>
          <p:nvPr/>
        </p:nvCxnSpPr>
        <p:spPr>
          <a:xfrm>
            <a:off x="406080" y="3743640"/>
            <a:ext cx="11379600" cy="360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miter/>
          </a:ln>
        </p:spPr>
      </p:cxnSp>
      <p:sp>
        <p:nvSpPr>
          <p:cNvPr id="562" name="TextBox 19"/>
          <p:cNvSpPr/>
          <p:nvPr/>
        </p:nvSpPr>
        <p:spPr>
          <a:xfrm>
            <a:off x="99720" y="1667160"/>
            <a:ext cx="14032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P(y=1)</a:t>
            </a:r>
            <a:endParaRPr lang="en-IN" sz="37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Rectangle 22"/>
          <p:cNvSpPr/>
          <p:nvPr/>
        </p:nvSpPr>
        <p:spPr>
          <a:xfrm>
            <a:off x="6203880" y="1644840"/>
            <a:ext cx="5617080" cy="4266720"/>
          </a:xfrm>
          <a:prstGeom prst="rect">
            <a:avLst/>
          </a:prstGeom>
          <a:solidFill>
            <a:schemeClr val="accent2">
              <a:lumMod val="40000"/>
              <a:lumOff val="60000"/>
              <a:alpha val="34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2040" tIns="60840" rIns="122040" bIns="60840" numCol="1" spcCol="0" anchor="ctr">
            <a:noAutofit/>
          </a:bodyPr>
          <a:lstStyle/>
          <a:p>
            <a:pPr defTabSz="1219320">
              <a:lnSpc>
                <a:spcPct val="100000"/>
              </a:lnSpc>
            </a:pPr>
            <a:endParaRPr lang="en-US" sz="3200" b="0" strike="noStrike" spc="-1">
              <a:solidFill>
                <a:schemeClr val="dk1"/>
              </a:solidFill>
              <a:latin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148040" y="507960"/>
            <a:ext cx="995652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chemeClr val="dk1"/>
                </a:solidFill>
                <a:latin typeface="Calibri Light"/>
              </a:rPr>
              <a:t>Classification Methods:</a:t>
            </a:r>
            <a:r>
              <a:rPr sz="4800"/>
              <a:t/>
            </a:r>
            <a:br>
              <a:rPr sz="4800"/>
            </a:br>
            <a:r>
              <a:rPr lang="en-US" sz="4800" b="0" strike="noStrike" spc="-1">
                <a:solidFill>
                  <a:schemeClr val="dk1"/>
                </a:solidFill>
                <a:latin typeface="Calibri Light"/>
              </a:rPr>
              <a:t>Supervised Machine Learning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1097280" y="1803240"/>
            <a:ext cx="10058040" cy="4571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i="1" strike="noStrike" spc="-1">
                <a:solidFill>
                  <a:schemeClr val="dk1"/>
                </a:solidFill>
                <a:latin typeface="Calibri"/>
              </a:rPr>
              <a:t>Input: 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a document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</a:rPr>
              <a:t>d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i="1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a fixed set of classes 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 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=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{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3200" b="0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1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,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3200" b="0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2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,…,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c</a:t>
            </a:r>
            <a:r>
              <a:rPr lang="en-US" sz="3200" b="0" i="1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J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}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A training set of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m</a:t>
            </a:r>
            <a:r>
              <a:rPr lang="en-US" sz="320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 </a:t>
            </a: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hand-labeled documents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(d</a:t>
            </a:r>
            <a:r>
              <a:rPr lang="en-US" sz="3200" b="0" i="1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1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,c</a:t>
            </a:r>
            <a:r>
              <a:rPr lang="en-US" sz="3200" b="0" i="1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1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),....,(d</a:t>
            </a:r>
            <a:r>
              <a:rPr lang="en-US" sz="3200" b="0" i="1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m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,c</a:t>
            </a:r>
            <a:r>
              <a:rPr lang="en-US" sz="3200" b="0" i="1" strike="noStrike" spc="-1" baseline="-25000">
                <a:solidFill>
                  <a:srgbClr val="FF0000"/>
                </a:solidFill>
                <a:latin typeface="Calibri"/>
                <a:ea typeface="ＭＳ Ｐゴシック"/>
              </a:rPr>
              <a:t>m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)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i="1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Output: </a:t>
            </a:r>
            <a:endParaRPr lang="en-US" sz="374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  <a:ea typeface="ＭＳ Ｐゴシック"/>
              </a:rPr>
              <a:t>a learned classifier 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γ:d </a:t>
            </a:r>
            <a:r>
              <a:rPr lang="en-US" sz="3200" b="0" i="1" strike="noStrike" spc="-1">
                <a:solidFill>
                  <a:srgbClr val="FF0000"/>
                </a:solidFill>
                <a:latin typeface="Wingdings"/>
                <a:ea typeface="ＭＳ Ｐゴシック"/>
              </a:rPr>
              <a:t></a:t>
            </a:r>
            <a:r>
              <a:rPr lang="en-US" sz="3200" b="0" i="1" strike="noStrike" spc="-1">
                <a:solidFill>
                  <a:srgbClr val="FF0000"/>
                </a:solidFill>
                <a:latin typeface="Calibri"/>
                <a:ea typeface="ＭＳ Ｐゴシック"/>
              </a:rPr>
              <a:t> c</a:t>
            </a: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153E74C-B12E-4518-8E66-387CAE6115D4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Wait, where did the W’s come from?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484640" cy="4732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Supervised classification: </a:t>
            </a:r>
          </a:p>
          <a:p>
            <a:pPr marL="609480" indent="-60948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We know the correct label </a:t>
            </a:r>
            <a:r>
              <a:rPr lang="en-US" sz="2800" b="0" i="1" strike="noStrike" spc="-1">
                <a:solidFill>
                  <a:srgbClr val="0000CC"/>
                </a:solidFill>
                <a:latin typeface="Calibri"/>
              </a:rPr>
              <a:t>y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(either 0 or 1) for each 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</a:rPr>
              <a:t>x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. </a:t>
            </a:r>
          </a:p>
          <a:p>
            <a:pPr marL="609480" indent="-60948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But what the system produces is an estimate, 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We want to set 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</a:rPr>
              <a:t>w 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and 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</a:rPr>
              <a:t>b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to minimize the </a:t>
            </a:r>
            <a:r>
              <a:rPr lang="en-US" sz="2800" b="1" strike="noStrike" spc="-1">
                <a:solidFill>
                  <a:schemeClr val="dk1"/>
                </a:solidFill>
                <a:latin typeface="Calibri"/>
              </a:rPr>
              <a:t>distance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between our estimate </a:t>
            </a:r>
            <a:r>
              <a:rPr lang="en-US" sz="2800" b="0" strike="noStrike" spc="-1" baseline="30000">
                <a:solidFill>
                  <a:srgbClr val="0000CC"/>
                </a:solidFill>
                <a:latin typeface="Calibri"/>
              </a:rPr>
              <a:t>(i)</a:t>
            </a:r>
            <a:r>
              <a:rPr lang="en-US" sz="2800" b="0" strike="noStrike" spc="-1">
                <a:solidFill>
                  <a:srgbClr val="0000CC"/>
                </a:solidFill>
                <a:latin typeface="Calibri"/>
              </a:rPr>
              <a:t> 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and the true </a:t>
            </a:r>
            <a:r>
              <a:rPr lang="en-US" sz="2800" b="0" i="1" strike="noStrike" spc="-1">
                <a:solidFill>
                  <a:srgbClr val="0000CC"/>
                </a:solidFill>
                <a:latin typeface="Calibri"/>
              </a:rPr>
              <a:t>y</a:t>
            </a:r>
            <a:r>
              <a:rPr lang="en-US" sz="2800" b="0" strike="noStrike" spc="-1" baseline="30000">
                <a:solidFill>
                  <a:srgbClr val="0000CC"/>
                </a:solidFill>
                <a:latin typeface="Calibri"/>
              </a:rPr>
              <a:t>(i)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. </a:t>
            </a:r>
          </a:p>
          <a:p>
            <a:pPr marL="609480" indent="-60948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We need a distance estimator: a </a:t>
            </a:r>
            <a:r>
              <a:rPr lang="en-US" sz="2800" b="1" strike="noStrike" spc="-1">
                <a:solidFill>
                  <a:schemeClr val="dk1"/>
                </a:solidFill>
                <a:latin typeface="Calibri"/>
              </a:rPr>
              <a:t>loss function 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or a </a:t>
            </a:r>
            <a:r>
              <a:rPr lang="en-US" sz="2800" b="1" strike="noStrike" spc="-1">
                <a:solidFill>
                  <a:schemeClr val="dk1"/>
                </a:solidFill>
                <a:latin typeface="Calibri"/>
              </a:rPr>
              <a:t>cost function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09480" indent="-60948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We need an optimization algorithm to update 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</a:rPr>
              <a:t>w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and </a:t>
            </a:r>
            <a:r>
              <a:rPr lang="en-US" sz="2800" b="0" i="1" strike="noStrike" spc="-1">
                <a:solidFill>
                  <a:schemeClr val="dk1"/>
                </a:solidFill>
                <a:latin typeface="Calibri"/>
              </a:rPr>
              <a:t>b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to minimize the loss.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A8E17AE-A2E8-4AF6-B499-0786A3BCC1F3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Learning components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1523880" y="1597320"/>
            <a:ext cx="10058040" cy="5011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A loss function: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1" strike="noStrike" spc="-1">
                <a:solidFill>
                  <a:schemeClr val="dk1"/>
                </a:solidFill>
                <a:latin typeface="Calibri"/>
              </a:rPr>
              <a:t>cross-entropy loss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An optimization algorithm: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4000" b="1" strike="noStrike" spc="-1">
                <a:solidFill>
                  <a:schemeClr val="dk1"/>
                </a:solidFill>
                <a:latin typeface="Calibri"/>
              </a:rPr>
              <a:t>stochastic gradient descent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06440" y="114480"/>
            <a:ext cx="11929320" cy="90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3560"/>
          </a:bodyPr>
          <a:lstStyle/>
          <a:p>
            <a:pPr indent="0" defTabSz="914400">
              <a:lnSpc>
                <a:spcPct val="85000"/>
              </a:lnSpc>
              <a:buNone/>
            </a:pPr>
            <a:r>
              <a:rPr lang="en-US" sz="4800" b="0" strike="noStrike" spc="-52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Deriving cross-entropy loss for a single observation x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527040" y="3486960"/>
            <a:ext cx="11455200" cy="4752360"/>
          </a:xfrm>
          <a:prstGeom prst="rect">
            <a:avLst/>
          </a:prstGeom>
          <a:noFill/>
          <a:ln w="0">
            <a:noFill/>
          </a:ln>
        </p:spPr>
        <p:txBody>
          <a:bodyPr lIns="0" tIns="45720" rIns="0" bIns="45720" anchor="t">
            <a:normAutofit/>
          </a:bodyPr>
          <a:lstStyle/>
          <a:p>
            <a:pPr marL="10440" indent="-10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459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Now flip sign to turn this into a loss: something to minimize</a:t>
            </a:r>
          </a:p>
          <a:p>
            <a:pPr marL="10440" indent="-10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459" b="1" strike="noStrike" spc="-1">
                <a:solidFill>
                  <a:srgbClr val="0000CC"/>
                </a:solidFill>
                <a:latin typeface="Calibri"/>
              </a:rPr>
              <a:t>Cross-entropy loss </a:t>
            </a:r>
            <a:r>
              <a:rPr lang="en-US" sz="3459" b="0" strike="noStrike" spc="-1">
                <a:solidFill>
                  <a:schemeClr val="dk1"/>
                </a:solidFill>
                <a:latin typeface="Calibri"/>
              </a:rPr>
              <a:t>(because is formula for cross-entropy(</a:t>
            </a:r>
            <a:r>
              <a:rPr lang="en-US" sz="3459" b="0" strike="noStrike" spc="-1">
                <a:solidFill>
                  <a:schemeClr val="dk1"/>
                </a:solidFill>
                <a:latin typeface="Times New Roman"/>
              </a:rPr>
              <a:t>y</a:t>
            </a:r>
            <a:r>
              <a:rPr lang="en-US" sz="3459" b="0" strike="noStrike" spc="-1">
                <a:solidFill>
                  <a:schemeClr val="dk1"/>
                </a:solidFill>
                <a:latin typeface="Calibri"/>
              </a:rPr>
              <a:t>,</a:t>
            </a: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n-US" sz="3459" b="0" strike="noStrike" spc="-1">
                <a:solidFill>
                  <a:schemeClr val="dk1"/>
                </a:solidFill>
                <a:latin typeface="Calibri"/>
              </a:rPr>
              <a:t>))</a:t>
            </a:r>
            <a:endParaRPr lang="en-US" sz="3459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marL="10440" indent="-10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endParaRPr lang="en-US" sz="3740" b="0" strike="noStrike" spc="-1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marL="10440" indent="-10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3740" b="0" strike="noStrike" spc="-1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Or, plugging in definition of </a:t>
            </a:r>
          </a:p>
        </p:txBody>
      </p:sp>
      <p:pic>
        <p:nvPicPr>
          <p:cNvPr id="570" name="Picture 6"/>
          <p:cNvPicPr/>
          <p:nvPr/>
        </p:nvPicPr>
        <p:blipFill>
          <a:blip r:embed="rId2"/>
          <a:stretch/>
        </p:blipFill>
        <p:spPr>
          <a:xfrm>
            <a:off x="3556080" y="2101320"/>
            <a:ext cx="7300800" cy="1267560"/>
          </a:xfrm>
          <a:prstGeom prst="rect">
            <a:avLst/>
          </a:prstGeom>
          <a:ln w="0">
            <a:noFill/>
          </a:ln>
        </p:spPr>
      </p:pic>
      <p:sp>
        <p:nvSpPr>
          <p:cNvPr id="571" name="Rectangle 7"/>
          <p:cNvSpPr/>
          <p:nvPr/>
        </p:nvSpPr>
        <p:spPr>
          <a:xfrm>
            <a:off x="558000" y="1197720"/>
            <a:ext cx="11075760" cy="61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1219320">
              <a:lnSpc>
                <a:spcPct val="100000"/>
              </a:lnSpc>
            </a:pPr>
            <a:r>
              <a:rPr lang="en-US" sz="3459" b="1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Goal</a:t>
            </a:r>
            <a:r>
              <a:rPr lang="en-US" sz="3459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: maximize probability of the correct label </a:t>
            </a:r>
            <a:r>
              <a:rPr lang="en-US" sz="3459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p</a:t>
            </a:r>
            <a:r>
              <a:rPr lang="en-US" sz="3459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(</a:t>
            </a:r>
            <a:r>
              <a:rPr lang="en-US" sz="3459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y</a:t>
            </a:r>
            <a:r>
              <a:rPr lang="en-US" sz="3459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|</a:t>
            </a:r>
            <a:r>
              <a:rPr lang="en-US" sz="3459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x</a:t>
            </a:r>
            <a:r>
              <a:rPr lang="en-US" sz="3459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) </a:t>
            </a:r>
            <a:endParaRPr lang="en-IN" sz="345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TextBox 3"/>
          <p:cNvSpPr/>
          <p:nvPr/>
        </p:nvSpPr>
        <p:spPr>
          <a:xfrm>
            <a:off x="824040" y="2018160"/>
            <a:ext cx="216252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12193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CC"/>
                </a:solidFill>
                <a:latin typeface="Lucida Sans"/>
                <a:ea typeface="ＭＳ Ｐゴシック"/>
              </a:rPr>
              <a:t>Maximize</a:t>
            </a:r>
            <a:r>
              <a:rPr lang="en-US" sz="3200" b="0" strike="noStrike" spc="-1">
                <a:solidFill>
                  <a:srgbClr val="000000"/>
                </a:solidFill>
                <a:latin typeface="Lucida Sans"/>
                <a:ea typeface="ＭＳ Ｐゴシック"/>
              </a:rPr>
              <a:t>: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TextBox 8"/>
          <p:cNvSpPr/>
          <p:nvPr/>
        </p:nvSpPr>
        <p:spPr>
          <a:xfrm>
            <a:off x="575280" y="4744080"/>
            <a:ext cx="20649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1219320">
              <a:lnSpc>
                <a:spcPct val="100000"/>
              </a:lnSpc>
            </a:pPr>
            <a:r>
              <a:rPr lang="en-US" sz="3200" b="0" strike="noStrike" spc="-1">
                <a:solidFill>
                  <a:srgbClr val="0000CC"/>
                </a:solidFill>
                <a:latin typeface="Lucida Sans"/>
                <a:ea typeface="ＭＳ Ｐゴシック"/>
              </a:rPr>
              <a:t>Minimize</a:t>
            </a:r>
            <a:r>
              <a:rPr lang="en-US" sz="3200" b="0" strike="noStrike" spc="-1">
                <a:solidFill>
                  <a:srgbClr val="000000"/>
                </a:solidFill>
                <a:latin typeface="Lucida Sans"/>
                <a:ea typeface="ＭＳ Ｐゴシック"/>
              </a:rPr>
              <a:t>: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4" name="Picture 9"/>
          <p:cNvPicPr/>
          <p:nvPr/>
        </p:nvPicPr>
        <p:blipFill>
          <a:blip r:embed="rId3"/>
          <a:stretch/>
        </p:blipFill>
        <p:spPr>
          <a:xfrm>
            <a:off x="2997360" y="4749840"/>
            <a:ext cx="8938080" cy="603000"/>
          </a:xfrm>
          <a:prstGeom prst="rect">
            <a:avLst/>
          </a:prstGeom>
          <a:ln w="0">
            <a:noFill/>
          </a:ln>
        </p:spPr>
      </p:pic>
      <p:pic>
        <p:nvPicPr>
          <p:cNvPr id="575" name="Picture 11"/>
          <p:cNvPicPr/>
          <p:nvPr/>
        </p:nvPicPr>
        <p:blipFill>
          <a:blip r:embed="rId4"/>
          <a:stretch/>
        </p:blipFill>
        <p:spPr>
          <a:xfrm>
            <a:off x="1511640" y="6099120"/>
            <a:ext cx="10040760" cy="615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839880" y="2086495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540" b="0" strike="noStrike" spc="-1" dirty="0">
                <a:solidFill>
                  <a:schemeClr val="dk1"/>
                </a:solidFill>
                <a:latin typeface="Calibri (Headings)"/>
              </a:rPr>
              <a:t>Text Classification and Na</a:t>
            </a:r>
            <a:r>
              <a:rPr lang="fr-FR" sz="4540" b="0" strike="noStrike" spc="-1" dirty="0">
                <a:solidFill>
                  <a:schemeClr val="dk1"/>
                </a:solidFill>
                <a:latin typeface="Calibri (Headings)"/>
              </a:rPr>
              <a:t>ï</a:t>
            </a:r>
            <a:r>
              <a:rPr lang="en-US" sz="4540" b="0" strike="noStrike" spc="-1" dirty="0" err="1">
                <a:solidFill>
                  <a:schemeClr val="dk1"/>
                </a:solidFill>
                <a:latin typeface="Calibri (Headings)"/>
              </a:rPr>
              <a:t>ve</a:t>
            </a:r>
            <a:r>
              <a:rPr lang="en-US" sz="4540" b="0" strike="noStrike" spc="-1" dirty="0">
                <a:solidFill>
                  <a:schemeClr val="dk1"/>
                </a:solidFill>
                <a:latin typeface="Calibri (Headings)"/>
              </a:rPr>
              <a:t> Bayes</a:t>
            </a:r>
            <a:endParaRPr lang="en-US" sz="454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A4001D"/>
              </a:buClr>
              <a:buFont typeface="Arial"/>
              <a:buChar char="•"/>
            </a:pPr>
            <a:r>
              <a:rPr lang="en-US" sz="4270" b="0" strike="noStrike" spc="-1">
                <a:solidFill>
                  <a:srgbClr val="A4001D"/>
                </a:solidFill>
                <a:latin typeface="Calibri"/>
                <a:ea typeface="ＭＳ Ｐゴシック"/>
              </a:rPr>
              <a:t>Precision, Recall, and F measure</a:t>
            </a:r>
            <a:endParaRPr lang="en-US" sz="427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Evaluation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Let's consider just binary text classification tasks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Imagine you're the CEO of Delicious Pie Company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You want to know what people are saying about your pies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So you build a "Delicious Pie" tweet detector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Positive class: tweets about Delicious Pie Co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Negative class: all other tweets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  <a:ea typeface="ＭＳ Ｐゴシック"/>
              </a:rPr>
              <a:t>The 2-by-2 confusion matrix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14" name="Picture 2"/>
          <p:cNvPicPr/>
          <p:nvPr/>
        </p:nvPicPr>
        <p:blipFill>
          <a:blip r:embed="rId3"/>
          <a:stretch/>
        </p:blipFill>
        <p:spPr>
          <a:xfrm>
            <a:off x="368280" y="1616040"/>
            <a:ext cx="11823120" cy="4174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Evaluation: Accuracy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1097280" y="1600200"/>
            <a:ext cx="11094480" cy="5097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Why don't we use </a:t>
            </a:r>
            <a:r>
              <a:rPr lang="en-US" sz="2800" b="1" strike="noStrike" spc="-1">
                <a:solidFill>
                  <a:schemeClr val="dk1"/>
                </a:solidFill>
                <a:latin typeface="Calibri"/>
              </a:rPr>
              <a:t>accuracy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as our metric?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Imagine we saw 1 million tweets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100 of them talked about Delicious Pie Co.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999,900 talked about something else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We could build a dumb classifier that just labels every tweet "not about pie"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It would get 99.99% accuracy!!! Wow!!!!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But useless! Doesn't return the comments we are looking for!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That's why we use </a:t>
            </a: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precision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and </a:t>
            </a: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recall 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instead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Evaluation: Precision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% of items the system detected (i.e., items the system labeled as positive) that are in fact positive (according to the human gold labels) 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19" name="Picture 4"/>
          <p:cNvPicPr/>
          <p:nvPr/>
        </p:nvPicPr>
        <p:blipFill>
          <a:blip r:embed="rId2"/>
          <a:stretch/>
        </p:blipFill>
        <p:spPr>
          <a:xfrm>
            <a:off x="914400" y="3786480"/>
            <a:ext cx="9696240" cy="14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Evaluation: Recall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% of items actually present in the input that were correctly identified by the system. 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22" name="Picture 4"/>
          <p:cNvPicPr/>
          <p:nvPr/>
        </p:nvPicPr>
        <p:blipFill>
          <a:blip r:embed="rId2"/>
          <a:stretch/>
        </p:blipFill>
        <p:spPr>
          <a:xfrm>
            <a:off x="914400" y="3786480"/>
            <a:ext cx="9696240" cy="14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Why Precision and recall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1097280" y="1600200"/>
            <a:ext cx="11094480" cy="5097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Our dumb pie-classifier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Just label nothing as "about pie"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Accuracy=99.99%</a:t>
            </a:r>
          </a:p>
          <a:p>
            <a:pPr marL="20124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	but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Recall = 0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(it doesn't get any of the 100 Pie tweets)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Precision and recall, unlike accuracy, emphasize true positives: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 finding the things that we are supposed to be looking for. 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219320" y="482760"/>
            <a:ext cx="1056600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chemeClr val="dk1"/>
                </a:solidFill>
                <a:latin typeface="Calibri Light"/>
              </a:rPr>
              <a:t>Classification Methods:</a:t>
            </a:r>
            <a:r>
              <a:rPr sz="4800"/>
              <a:t/>
            </a:r>
            <a:br>
              <a:rPr sz="4800"/>
            </a:br>
            <a:r>
              <a:rPr lang="en-US" sz="4800" b="0" strike="noStrike" spc="-1">
                <a:solidFill>
                  <a:schemeClr val="dk1"/>
                </a:solidFill>
                <a:latin typeface="Calibri Light"/>
              </a:rPr>
              <a:t>Supervised Machine Learning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1066680" y="1810080"/>
            <a:ext cx="10058040" cy="4571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740" b="0" strike="noStrike" spc="-1">
                <a:solidFill>
                  <a:schemeClr val="dk1"/>
                </a:solidFill>
                <a:latin typeface="Calibri"/>
              </a:rPr>
              <a:t>Any kind of classifier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Na</a:t>
            </a:r>
            <a:r>
              <a:rPr lang="fr-FR" sz="3200" b="0" strike="noStrike" spc="-1">
                <a:solidFill>
                  <a:schemeClr val="dk1"/>
                </a:solidFill>
                <a:latin typeface="Calibri"/>
              </a:rPr>
              <a:t>ï</a:t>
            </a: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ve Bayes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Logistic regression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Neural networks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k-Nearest Neighbors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…</a:t>
            </a: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US" sz="134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A combined measure: F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F measure: a single number that combines P and R: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We almost always use balanced F</a:t>
            </a:r>
            <a:r>
              <a:rPr lang="en-US" sz="2800" b="0" strike="noStrike" spc="-1" baseline="-25000">
                <a:solidFill>
                  <a:schemeClr val="dk1"/>
                </a:solidFill>
                <a:latin typeface="Calibri"/>
              </a:rPr>
              <a:t>1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(i.e., </a:t>
            </a:r>
            <a:r>
              <a:rPr lang="en-US" sz="2800" b="0" strike="noStrike" spc="-1">
                <a:solidFill>
                  <a:schemeClr val="dk1"/>
                </a:solidFill>
                <a:latin typeface="Symbol"/>
              </a:rPr>
              <a:t></a:t>
            </a: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 = 1)		</a:t>
            </a:r>
          </a:p>
        </p:txBody>
      </p:sp>
      <p:pic>
        <p:nvPicPr>
          <p:cNvPr id="627" name="Picture 2"/>
          <p:cNvPicPr/>
          <p:nvPr/>
        </p:nvPicPr>
        <p:blipFill>
          <a:blip r:embed="rId3"/>
          <a:stretch/>
        </p:blipFill>
        <p:spPr>
          <a:xfrm>
            <a:off x="3759120" y="2184480"/>
            <a:ext cx="4073760" cy="1701360"/>
          </a:xfrm>
          <a:prstGeom prst="rect">
            <a:avLst/>
          </a:prstGeom>
          <a:ln w="0">
            <a:noFill/>
          </a:ln>
        </p:spPr>
      </p:pic>
      <p:pic>
        <p:nvPicPr>
          <p:cNvPr id="628" name="Picture 4"/>
          <p:cNvPicPr/>
          <p:nvPr/>
        </p:nvPicPr>
        <p:blipFill>
          <a:blip r:embed="rId4"/>
          <a:stretch/>
        </p:blipFill>
        <p:spPr>
          <a:xfrm>
            <a:off x="4876920" y="5181480"/>
            <a:ext cx="2133360" cy="142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23996" y="18288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540" b="0" strike="noStrike" spc="-1" dirty="0">
                <a:solidFill>
                  <a:schemeClr val="dk1"/>
                </a:solidFill>
                <a:latin typeface="Calibri (Headings)"/>
              </a:rPr>
              <a:t>Text Classification and Na</a:t>
            </a:r>
            <a:r>
              <a:rPr lang="fr-FR" sz="4540" b="0" strike="noStrike" spc="-1" dirty="0">
                <a:solidFill>
                  <a:schemeClr val="dk1"/>
                </a:solidFill>
                <a:latin typeface="Calibri (Headings)"/>
              </a:rPr>
              <a:t>i</a:t>
            </a:r>
            <a:r>
              <a:rPr lang="en-US" sz="4540" b="0" strike="noStrike" spc="-1" dirty="0" err="1">
                <a:solidFill>
                  <a:schemeClr val="dk1"/>
                </a:solidFill>
                <a:latin typeface="Calibri (Headings)"/>
              </a:rPr>
              <a:t>ve</a:t>
            </a:r>
            <a:r>
              <a:rPr lang="en-US" sz="4540" b="0" strike="noStrike" spc="-1" dirty="0">
                <a:solidFill>
                  <a:schemeClr val="dk1"/>
                </a:solidFill>
                <a:latin typeface="Calibri (Headings)"/>
              </a:rPr>
              <a:t> Bayes</a:t>
            </a:r>
            <a:endParaRPr lang="en-US" sz="4540" b="0" strike="noStrike" spc="-1" dirty="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613760" y="380880"/>
            <a:ext cx="6678720" cy="5608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800" b="0" strike="noStrike" spc="-1">
                <a:solidFill>
                  <a:srgbClr val="A4001D"/>
                </a:solidFill>
                <a:latin typeface="Calibri"/>
                <a:ea typeface="ＭＳ Ｐゴシック"/>
              </a:rPr>
              <a:t>The Naive Bayes Classifier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Bayes’ Rule Applied to Documents and Classes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06440" y="1905120"/>
            <a:ext cx="10972440" cy="355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04920" indent="-304920" defTabSz="914400">
              <a:lnSpc>
                <a:spcPct val="90000"/>
              </a:lnSpc>
              <a:spcBef>
                <a:spcPts val="2667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4270" b="0" strike="noStrike" spc="-1">
                <a:solidFill>
                  <a:schemeClr val="dk1"/>
                </a:solidFill>
                <a:latin typeface="Calibri"/>
              </a:rPr>
              <a:t>For a document </a:t>
            </a:r>
            <a:r>
              <a:rPr lang="en-US" sz="4800" b="0" i="1" strike="noStrike" spc="-1">
                <a:solidFill>
                  <a:srgbClr val="FF0000"/>
                </a:solidFill>
                <a:latin typeface="Calibri"/>
              </a:rPr>
              <a:t>d</a:t>
            </a:r>
            <a:r>
              <a:rPr lang="en-US" sz="5330" b="0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n-US" sz="4800" b="0" strike="noStrike" spc="-1">
                <a:solidFill>
                  <a:schemeClr val="dk1"/>
                </a:solidFill>
                <a:latin typeface="Calibri"/>
              </a:rPr>
              <a:t>and a class </a:t>
            </a:r>
            <a:r>
              <a:rPr lang="en-US" sz="5330" b="0" i="1" strike="noStrike" spc="-1">
                <a:solidFill>
                  <a:srgbClr val="FF0000"/>
                </a:solidFill>
                <a:latin typeface="Calibri"/>
              </a:rPr>
              <a:t>c</a:t>
            </a:r>
            <a:endParaRPr lang="en-US" sz="533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26" name="Object 3"/>
          <p:cNvGraphicFramePr/>
          <p:nvPr/>
        </p:nvGraphicFramePr>
        <p:xfrm>
          <a:off x="3306240" y="3678840"/>
          <a:ext cx="5894640" cy="183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27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3306240" y="3678840"/>
                        <a:ext cx="5894640" cy="183708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Na</a:t>
            </a: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i</a:t>
            </a: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ve Bayes Classifier (I)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06440" y="1803240"/>
            <a:ext cx="11378880" cy="1117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30" name="Object 3"/>
          <p:cNvGraphicFramePr/>
          <p:nvPr/>
        </p:nvGraphicFramePr>
        <p:xfrm>
          <a:off x="2230200" y="2178000"/>
          <a:ext cx="5429880" cy="114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31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2230200" y="2178000"/>
                        <a:ext cx="5429880" cy="11491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" name="Object 3"/>
          <p:cNvGraphicFramePr/>
          <p:nvPr/>
        </p:nvGraphicFramePr>
        <p:xfrm>
          <a:off x="3390120" y="3327480"/>
          <a:ext cx="5347080" cy="162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433" name="Object 3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3390120" y="3327480"/>
                        <a:ext cx="5347080" cy="162540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" name="Object 3"/>
          <p:cNvGraphicFramePr/>
          <p:nvPr/>
        </p:nvGraphicFramePr>
        <p:xfrm>
          <a:off x="3348720" y="5156280"/>
          <a:ext cx="5181120" cy="111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7" imgW="0" imgH="0" progId="Equation.3">
                  <p:embed/>
                </p:oleObj>
              </mc:Choice>
              <mc:Fallback>
                <p:oleObj r:id="rId7" imgW="0" imgH="0" progId="Equation.3">
                  <p:embed/>
                  <p:pic>
                    <p:nvPicPr>
                      <p:cNvPr id="435" name="Object 3"/>
                      <p:cNvPicPr/>
                      <p:nvPr/>
                    </p:nvPicPr>
                    <p:blipFill>
                      <a:blip r:embed="rId8"/>
                      <a:stretch/>
                    </p:blipFill>
                    <p:spPr>
                      <a:xfrm>
                        <a:off x="3348720" y="5156280"/>
                        <a:ext cx="5181120" cy="111708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Text Box 16"/>
          <p:cNvSpPr/>
          <p:nvPr/>
        </p:nvSpPr>
        <p:spPr>
          <a:xfrm>
            <a:off x="8331120" y="2108160"/>
            <a:ext cx="3250800" cy="106596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MAP is “maximum a posteriori”  = most likely class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 Box 16"/>
          <p:cNvSpPr/>
          <p:nvPr/>
        </p:nvSpPr>
        <p:spPr>
          <a:xfrm>
            <a:off x="9245520" y="3835440"/>
            <a:ext cx="2234880" cy="41508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Bayes Rule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 Box 16"/>
          <p:cNvSpPr/>
          <p:nvPr/>
        </p:nvSpPr>
        <p:spPr>
          <a:xfrm>
            <a:off x="9347040" y="5257800"/>
            <a:ext cx="2234880" cy="74052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Dropping the denominator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Na</a:t>
            </a: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i</a:t>
            </a: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ve Bayes Classifier (II)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440" name="Object 3"/>
          <p:cNvGraphicFramePr/>
          <p:nvPr/>
        </p:nvGraphicFramePr>
        <p:xfrm>
          <a:off x="507960" y="2108160"/>
          <a:ext cx="6533640" cy="114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41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507960" y="2108160"/>
                        <a:ext cx="6533640" cy="11491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" name="Text Box 16"/>
          <p:cNvSpPr/>
          <p:nvPr/>
        </p:nvSpPr>
        <p:spPr>
          <a:xfrm>
            <a:off x="9550440" y="3258360"/>
            <a:ext cx="2234880" cy="106596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Document d represented as features x1..xn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43" name="Object 3"/>
          <p:cNvGraphicFramePr/>
          <p:nvPr/>
        </p:nvGraphicFramePr>
        <p:xfrm>
          <a:off x="1727280" y="3632040"/>
          <a:ext cx="7691760" cy="114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5" imgW="0" imgH="0" progId="Equation.3">
                  <p:embed/>
                </p:oleObj>
              </mc:Choice>
              <mc:Fallback>
                <p:oleObj r:id="rId5" imgW="0" imgH="0" progId="Equation.3">
                  <p:embed/>
                  <p:pic>
                    <p:nvPicPr>
                      <p:cNvPr id="444" name="Object 3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>
                        <a:off x="1727280" y="3632040"/>
                        <a:ext cx="7691760" cy="11491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" name="Text Box 16"/>
          <p:cNvSpPr/>
          <p:nvPr/>
        </p:nvSpPr>
        <p:spPr>
          <a:xfrm>
            <a:off x="3962520" y="1507680"/>
            <a:ext cx="1828440" cy="41508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"Likelihood"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 Box 16"/>
          <p:cNvSpPr/>
          <p:nvPr/>
        </p:nvSpPr>
        <p:spPr>
          <a:xfrm>
            <a:off x="5924520" y="1521360"/>
            <a:ext cx="1117080" cy="41508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"Prior"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828800" y="507960"/>
            <a:ext cx="1015956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Na</a:t>
            </a: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ï</a:t>
            </a:r>
            <a:r>
              <a:rPr lang="en-US" sz="4400" b="0" strike="noStrike" spc="-1">
                <a:solidFill>
                  <a:schemeClr val="dk1"/>
                </a:solidFill>
                <a:latin typeface="Calibri Light"/>
              </a:rPr>
              <a:t>ve Bayes Classifier (IV)</a:t>
            </a:r>
            <a:endParaRPr lang="en-US" sz="4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8" name="Text Box 16"/>
          <p:cNvSpPr/>
          <p:nvPr/>
        </p:nvSpPr>
        <p:spPr>
          <a:xfrm>
            <a:off x="8432640" y="3540240"/>
            <a:ext cx="3250800" cy="74052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How often does this class occur?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49" name="Object 3"/>
          <p:cNvGraphicFramePr/>
          <p:nvPr/>
        </p:nvGraphicFramePr>
        <p:xfrm>
          <a:off x="1015920" y="2006640"/>
          <a:ext cx="8849520" cy="114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0" imgH="0" progId="Equation.3">
                  <p:embed/>
                </p:oleObj>
              </mc:Choice>
              <mc:Fallback>
                <p:oleObj r:id="rId3" imgW="0" imgH="0" progId="Equation.3">
                  <p:embed/>
                  <p:pic>
                    <p:nvPicPr>
                      <p:cNvPr id="450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>
                      <a:xfrm>
                        <a:off x="1015920" y="2006640"/>
                        <a:ext cx="8849520" cy="11491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" name="Text Box 16"/>
          <p:cNvSpPr/>
          <p:nvPr/>
        </p:nvSpPr>
        <p:spPr>
          <a:xfrm>
            <a:off x="2133720" y="3469680"/>
            <a:ext cx="5790960" cy="45540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O(|</a:t>
            </a:r>
            <a:r>
              <a:rPr lang="en-US" sz="2400" b="0" i="1" strike="noStrike" spc="-1">
                <a:solidFill>
                  <a:schemeClr val="dk1"/>
                </a:solidFill>
                <a:latin typeface="Calibri"/>
              </a:rPr>
              <a:t>X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|</a:t>
            </a:r>
            <a:r>
              <a:rPr lang="en-US" sz="2400" b="0" i="1" strike="noStrike" spc="-1" baseline="30000">
                <a:solidFill>
                  <a:schemeClr val="dk1"/>
                </a:solidFill>
                <a:latin typeface="Calibri"/>
              </a:rPr>
              <a:t>n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•|</a:t>
            </a:r>
            <a:r>
              <a:rPr lang="en-US" sz="2400" b="0" i="1" strike="noStrike" spc="-1">
                <a:solidFill>
                  <a:schemeClr val="dk1"/>
                </a:solidFill>
                <a:latin typeface="Calibri"/>
              </a:rPr>
              <a:t>C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|) parameters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 Box 16"/>
          <p:cNvSpPr/>
          <p:nvPr/>
        </p:nvSpPr>
        <p:spPr>
          <a:xfrm>
            <a:off x="8534520" y="4861080"/>
            <a:ext cx="3250800" cy="106596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130" b="0" strike="noStrike" spc="-1">
                <a:solidFill>
                  <a:schemeClr val="dk1"/>
                </a:solidFill>
                <a:latin typeface="Calibri"/>
              </a:rPr>
              <a:t>We can just count the relative frequencies in a corpus</a:t>
            </a:r>
            <a:endParaRPr lang="en-IN" sz="21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Text Box 16"/>
          <p:cNvSpPr/>
          <p:nvPr/>
        </p:nvSpPr>
        <p:spPr>
          <a:xfrm>
            <a:off x="2133720" y="4485600"/>
            <a:ext cx="5790960" cy="1186920"/>
          </a:xfrm>
          <a:prstGeom prst="rect">
            <a:avLst/>
          </a:prstGeom>
          <a:solidFill>
            <a:srgbClr val="FFCC66"/>
          </a:solidFill>
          <a:ln w="3175">
            <a:solidFill>
              <a:srgbClr val="000000"/>
            </a:solidFill>
            <a:miter/>
          </a:ln>
          <a:effectLst>
            <a:outerShdw blurRad="63360" dist="107423" dir="2700000" algn="ctr" rotWithShape="0">
              <a:schemeClr val="bg2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Could only be estimated if a very, very large number of training examples was available.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1777</Words>
  <Application>Microsoft Office PowerPoint</Application>
  <PresentationFormat>Widescreen</PresentationFormat>
  <Paragraphs>212</Paragraphs>
  <Slides>40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83" baseType="lpstr">
      <vt:lpstr>ＭＳ Ｐゴシック</vt:lpstr>
      <vt:lpstr>Arial</vt:lpstr>
      <vt:lpstr>Calibri</vt:lpstr>
      <vt:lpstr>Calibri (Headings)</vt:lpstr>
      <vt:lpstr>Calibri Light</vt:lpstr>
      <vt:lpstr>Cambria Math</vt:lpstr>
      <vt:lpstr>Courier New</vt:lpstr>
      <vt:lpstr>DejaVu Sans</vt:lpstr>
      <vt:lpstr>Lucida Sans</vt:lpstr>
      <vt:lpstr>Symbol</vt:lpstr>
      <vt:lpstr>Times New Roman</vt:lpstr>
      <vt:lpstr>Wingdings</vt:lpstr>
      <vt:lpstr>Office</vt:lpstr>
      <vt:lpstr>Office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1_Retrospect</vt:lpstr>
      <vt:lpstr>Equation.3</vt:lpstr>
      <vt:lpstr>Text Classification: NB and LR</vt:lpstr>
      <vt:lpstr>Text Classification: definition</vt:lpstr>
      <vt:lpstr>Classification Methods: Supervised Machine Learning</vt:lpstr>
      <vt:lpstr>Classification Methods: Supervised Machine Learning</vt:lpstr>
      <vt:lpstr>Text Classification and Naive Bayes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We actually do everything in log space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Let's do a worked sentiment example!</vt:lpstr>
      <vt:lpstr>A worked sentiment example with add-1 smoothing</vt:lpstr>
      <vt:lpstr>Logistic Regression</vt:lpstr>
      <vt:lpstr>Finding the correct class c from a document d in Generative vs Discriminative Classifiers</vt:lpstr>
      <vt:lpstr>Features in logistic regression</vt:lpstr>
      <vt:lpstr>Logistic Regression for one observation x</vt:lpstr>
      <vt:lpstr> The problem:  z isn't a probability, it's just a number!</vt:lpstr>
      <vt:lpstr>The very useful sigmoid or logistic function</vt:lpstr>
      <vt:lpstr>Making probabilities with sigmoids</vt:lpstr>
      <vt:lpstr>By the way:</vt:lpstr>
      <vt:lpstr>Turning a probability into a classifier</vt:lpstr>
      <vt:lpstr>The probabilistic classifier</vt:lpstr>
      <vt:lpstr>Wait, where did the W’s come from?</vt:lpstr>
      <vt:lpstr>Learning components</vt:lpstr>
      <vt:lpstr>Deriving cross-entropy loss for a single observation x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Classification: NB and LR</dc:title>
  <dc:subject/>
  <dc:creator>Dr. Tapas Kumar Mishra</dc:creator>
  <dc:description/>
  <cp:lastModifiedBy>Admin</cp:lastModifiedBy>
  <cp:revision>3</cp:revision>
  <dcterms:created xsi:type="dcterms:W3CDTF">2024-02-01T10:26:18Z</dcterms:created>
  <dcterms:modified xsi:type="dcterms:W3CDTF">2024-06-03T11:30:38Z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Widescreen</vt:lpwstr>
  </property>
  <property fmtid="{D5CDD505-2E9C-101B-9397-08002B2CF9AE}" pid="4" name="Slides">
    <vt:i4>57</vt:i4>
  </property>
</Properties>
</file>